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06"/>
  </p:notesMasterIdLst>
  <p:sldIdLst>
    <p:sldId id="256" r:id="rId2"/>
    <p:sldId id="321" r:id="rId3"/>
    <p:sldId id="257" r:id="rId4"/>
    <p:sldId id="261" r:id="rId5"/>
    <p:sldId id="258" r:id="rId6"/>
    <p:sldId id="265" r:id="rId7"/>
    <p:sldId id="259" r:id="rId8"/>
    <p:sldId id="260" r:id="rId9"/>
    <p:sldId id="322" r:id="rId10"/>
    <p:sldId id="326" r:id="rId11"/>
    <p:sldId id="328" r:id="rId12"/>
    <p:sldId id="266" r:id="rId13"/>
    <p:sldId id="267" r:id="rId14"/>
    <p:sldId id="268" r:id="rId15"/>
    <p:sldId id="269" r:id="rId16"/>
    <p:sldId id="333" r:id="rId17"/>
    <p:sldId id="334" r:id="rId18"/>
    <p:sldId id="270" r:id="rId19"/>
    <p:sldId id="271" r:id="rId20"/>
    <p:sldId id="329" r:id="rId21"/>
    <p:sldId id="331" r:id="rId22"/>
    <p:sldId id="338" r:id="rId23"/>
    <p:sldId id="340" r:id="rId24"/>
    <p:sldId id="341" r:id="rId25"/>
    <p:sldId id="339" r:id="rId26"/>
    <p:sldId id="278" r:id="rId27"/>
    <p:sldId id="279" r:id="rId28"/>
    <p:sldId id="280" r:id="rId29"/>
    <p:sldId id="281" r:id="rId30"/>
    <p:sldId id="284" r:id="rId31"/>
    <p:sldId id="332" r:id="rId32"/>
    <p:sldId id="283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05" r:id="rId54"/>
    <p:sldId id="306" r:id="rId55"/>
    <p:sldId id="307" r:id="rId56"/>
    <p:sldId id="310" r:id="rId57"/>
    <p:sldId id="308" r:id="rId58"/>
    <p:sldId id="312" r:id="rId59"/>
    <p:sldId id="313" r:id="rId60"/>
    <p:sldId id="311" r:id="rId61"/>
    <p:sldId id="314" r:id="rId62"/>
    <p:sldId id="320" r:id="rId63"/>
    <p:sldId id="318" r:id="rId64"/>
    <p:sldId id="344" r:id="rId65"/>
    <p:sldId id="345" r:id="rId66"/>
    <p:sldId id="346" r:id="rId67"/>
    <p:sldId id="347" r:id="rId68"/>
    <p:sldId id="348" r:id="rId69"/>
    <p:sldId id="349" r:id="rId70"/>
    <p:sldId id="350" r:id="rId71"/>
    <p:sldId id="351" r:id="rId72"/>
    <p:sldId id="352" r:id="rId73"/>
    <p:sldId id="353" r:id="rId74"/>
    <p:sldId id="354" r:id="rId75"/>
    <p:sldId id="355" r:id="rId76"/>
    <p:sldId id="356" r:id="rId77"/>
    <p:sldId id="357" r:id="rId78"/>
    <p:sldId id="358" r:id="rId79"/>
    <p:sldId id="359" r:id="rId80"/>
    <p:sldId id="360" r:id="rId81"/>
    <p:sldId id="361" r:id="rId82"/>
    <p:sldId id="362" r:id="rId83"/>
    <p:sldId id="383" r:id="rId84"/>
    <p:sldId id="370" r:id="rId85"/>
    <p:sldId id="373" r:id="rId86"/>
    <p:sldId id="374" r:id="rId87"/>
    <p:sldId id="375" r:id="rId88"/>
    <p:sldId id="376" r:id="rId89"/>
    <p:sldId id="377" r:id="rId90"/>
    <p:sldId id="378" r:id="rId91"/>
    <p:sldId id="379" r:id="rId92"/>
    <p:sldId id="380" r:id="rId93"/>
    <p:sldId id="381" r:id="rId94"/>
    <p:sldId id="382" r:id="rId95"/>
    <p:sldId id="335" r:id="rId96"/>
    <p:sldId id="336" r:id="rId97"/>
    <p:sldId id="337" r:id="rId98"/>
    <p:sldId id="363" r:id="rId99"/>
    <p:sldId id="364" r:id="rId100"/>
    <p:sldId id="365" r:id="rId101"/>
    <p:sldId id="366" r:id="rId102"/>
    <p:sldId id="367" r:id="rId103"/>
    <p:sldId id="368" r:id="rId104"/>
    <p:sldId id="369" r:id="rId10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336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presProps" Target="presProps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theme" Target="theme/theme1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wmf"/><Relationship Id="rId1" Type="http://schemas.openxmlformats.org/officeDocument/2006/relationships/image" Target="../media/image29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8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AE9F21-6392-49F2-86CA-014CBF1F4FA6}" type="datetimeFigureOut">
              <a:rPr lang="ru-RU" smtClean="0"/>
              <a:pPr/>
              <a:t>01.10.2019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0E2FDB-3F8A-4323-B257-01A1289C87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5431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021C300-0633-465C-A1F5-FDBD75BCDF86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A1BBF38-E233-41EF-A9E2-1989F52FA5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54234B-0ECB-40A4-A5DE-4EB58A887B19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1BBF38-E233-41EF-A9E2-1989F52FA54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D35AE99-9CD3-4671-BA06-637EFA869B94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1BBF38-E233-41EF-A9E2-1989F52FA54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8C4B554-0547-40D3-B4DE-CF45921FA724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1BBF38-E233-41EF-A9E2-1989F52FA54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48FBF83-1818-485B-A81B-A1D1DFEE3EAF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1BBF38-E233-41EF-A9E2-1989F52FA5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3591234-87B3-4FFF-94CF-30864746D2FB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1BBF38-E233-41EF-A9E2-1989F52FA54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470FE52-0DEB-407F-BE1C-8012F79EE0FF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1BBF38-E233-41EF-A9E2-1989F52FA5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3923EA1-518D-4FE7-9B1E-7F8F9222C5DB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1BBF38-E233-41EF-A9E2-1989F52FA5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AF145D8-ED2B-4AE9-AEF4-CB0B2B8C09ED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A1BBF38-E233-41EF-A9E2-1989F52FA54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B81F78B-FA13-4E5B-AA39-B5843204B0EC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1BBF38-E233-41EF-A9E2-1989F52FA5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361B0F9-8E8A-46AD-99B5-429484B05FB5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1BBF38-E233-41EF-A9E2-1989F52FA5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CAB8CC90-2A1B-4740-9FF4-77787CC44E80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DA1BBF38-E233-41EF-A9E2-1989F52FA54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9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Serg\Desktop\Railroad%20tank%20car%20vacuum%20implosion.mp4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2.w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25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26.emf"/><Relationship Id="rId4" Type="http://schemas.openxmlformats.org/officeDocument/2006/relationships/package" Target="../embeddings/Microsoft_Word_Document1.docx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7" Type="http://schemas.openxmlformats.org/officeDocument/2006/relationships/image" Target="../media/image3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29.emf"/><Relationship Id="rId4" Type="http://schemas.openxmlformats.org/officeDocument/2006/relationships/package" Target="../embeddings/Microsoft_Word_Document2.docx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11" Type="http://schemas.openxmlformats.org/officeDocument/2006/relationships/image" Target="../media/image57.png"/><Relationship Id="rId5" Type="http://schemas.openxmlformats.org/officeDocument/2006/relationships/image" Target="../media/image51.png"/><Relationship Id="rId10" Type="http://schemas.openxmlformats.org/officeDocument/2006/relationships/image" Target="../media/image56.png"/><Relationship Id="rId4" Type="http://schemas.openxmlformats.org/officeDocument/2006/relationships/image" Target="../media/image50.png"/><Relationship Id="rId9" Type="http://schemas.openxmlformats.org/officeDocument/2006/relationships/image" Target="../media/image5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68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7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81.png"/><Relationship Id="rId7" Type="http://schemas.openxmlformats.org/officeDocument/2006/relationships/image" Target="../media/image85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png"/><Relationship Id="rId11" Type="http://schemas.openxmlformats.org/officeDocument/2006/relationships/image" Target="../media/image89.png"/><Relationship Id="rId5" Type="http://schemas.openxmlformats.org/officeDocument/2006/relationships/image" Target="../media/image83.png"/><Relationship Id="rId10" Type="http://schemas.openxmlformats.org/officeDocument/2006/relationships/image" Target="../media/image88.png"/><Relationship Id="rId4" Type="http://schemas.openxmlformats.org/officeDocument/2006/relationships/image" Target="../media/image82.png"/><Relationship Id="rId9" Type="http://schemas.openxmlformats.org/officeDocument/2006/relationships/image" Target="../media/image8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7" Type="http://schemas.openxmlformats.org/officeDocument/2006/relationships/image" Target="../media/image95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4.png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7" Type="http://schemas.openxmlformats.org/officeDocument/2006/relationships/image" Target="../media/image101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.png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7" Type="http://schemas.openxmlformats.org/officeDocument/2006/relationships/image" Target="../media/image107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6.png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7" Type="http://schemas.openxmlformats.org/officeDocument/2006/relationships/image" Target="../media/image113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2.png"/><Relationship Id="rId5" Type="http://schemas.openxmlformats.org/officeDocument/2006/relationships/image" Target="../media/image111.png"/><Relationship Id="rId4" Type="http://schemas.openxmlformats.org/officeDocument/2006/relationships/image" Target="../media/image110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3" Type="http://schemas.openxmlformats.org/officeDocument/2006/relationships/image" Target="../media/image115.png"/><Relationship Id="rId7" Type="http://schemas.openxmlformats.org/officeDocument/2006/relationships/image" Target="../media/image119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8.png"/><Relationship Id="rId5" Type="http://schemas.openxmlformats.org/officeDocument/2006/relationships/image" Target="../media/image117.png"/><Relationship Id="rId10" Type="http://schemas.openxmlformats.org/officeDocument/2006/relationships/image" Target="../media/image122.png"/><Relationship Id="rId4" Type="http://schemas.openxmlformats.org/officeDocument/2006/relationships/image" Target="../media/image116.png"/><Relationship Id="rId9" Type="http://schemas.openxmlformats.org/officeDocument/2006/relationships/image" Target="../media/image121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png"/><Relationship Id="rId3" Type="http://schemas.openxmlformats.org/officeDocument/2006/relationships/image" Target="../media/image124.png"/><Relationship Id="rId7" Type="http://schemas.openxmlformats.org/officeDocument/2006/relationships/image" Target="../media/image128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7.png"/><Relationship Id="rId5" Type="http://schemas.openxmlformats.org/officeDocument/2006/relationships/image" Target="../media/image126.png"/><Relationship Id="rId4" Type="http://schemas.openxmlformats.org/officeDocument/2006/relationships/image" Target="../media/image12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7" Type="http://schemas.openxmlformats.org/officeDocument/2006/relationships/image" Target="../media/image135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4.png"/><Relationship Id="rId5" Type="http://schemas.openxmlformats.org/officeDocument/2006/relationships/image" Target="../media/image133.png"/><Relationship Id="rId4" Type="http://schemas.openxmlformats.org/officeDocument/2006/relationships/image" Target="../media/image13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9.png"/><Relationship Id="rId4" Type="http://schemas.openxmlformats.org/officeDocument/2006/relationships/image" Target="../media/image13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7.png"/><Relationship Id="rId3" Type="http://schemas.openxmlformats.org/officeDocument/2006/relationships/image" Target="../media/image152.png"/><Relationship Id="rId7" Type="http://schemas.openxmlformats.org/officeDocument/2006/relationships/image" Target="../media/image156.png"/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5.png"/><Relationship Id="rId5" Type="http://schemas.openxmlformats.org/officeDocument/2006/relationships/image" Target="../media/image154.png"/><Relationship Id="rId4" Type="http://schemas.openxmlformats.org/officeDocument/2006/relationships/image" Target="../media/image15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png"/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2.png"/><Relationship Id="rId5" Type="http://schemas.openxmlformats.org/officeDocument/2006/relationships/image" Target="../media/image161.png"/><Relationship Id="rId4" Type="http://schemas.openxmlformats.org/officeDocument/2006/relationships/image" Target="../media/image16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png"/><Relationship Id="rId2" Type="http://schemas.openxmlformats.org/officeDocument/2006/relationships/image" Target="../media/image16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7.png"/><Relationship Id="rId5" Type="http://schemas.openxmlformats.org/officeDocument/2006/relationships/image" Target="../media/image166.png"/><Relationship Id="rId4" Type="http://schemas.openxmlformats.org/officeDocument/2006/relationships/image" Target="../media/image165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png"/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png"/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png"/><Relationship Id="rId2" Type="http://schemas.openxmlformats.org/officeDocument/2006/relationships/image" Target="../media/image17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7.png"/><Relationship Id="rId4" Type="http://schemas.openxmlformats.org/officeDocument/2006/relationships/image" Target="../media/image176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png"/><Relationship Id="rId2" Type="http://schemas.openxmlformats.org/officeDocument/2006/relationships/image" Target="../media/image17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1.png"/><Relationship Id="rId4" Type="http://schemas.openxmlformats.org/officeDocument/2006/relationships/image" Target="../media/image180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png"/><Relationship Id="rId2" Type="http://schemas.openxmlformats.org/officeDocument/2006/relationships/image" Target="../media/image18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6.png"/><Relationship Id="rId5" Type="http://schemas.openxmlformats.org/officeDocument/2006/relationships/image" Target="../media/image185.png"/><Relationship Id="rId4" Type="http://schemas.openxmlformats.org/officeDocument/2006/relationships/image" Target="../media/image184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7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png"/><Relationship Id="rId2" Type="http://schemas.openxmlformats.org/officeDocument/2006/relationships/image" Target="../media/image188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2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4.png"/><Relationship Id="rId2" Type="http://schemas.openxmlformats.org/officeDocument/2006/relationships/image" Target="../media/image19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5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2.png"/><Relationship Id="rId3" Type="http://schemas.openxmlformats.org/officeDocument/2006/relationships/image" Target="../media/image197.png"/><Relationship Id="rId7" Type="http://schemas.openxmlformats.org/officeDocument/2006/relationships/image" Target="../media/image201.png"/><Relationship Id="rId2" Type="http://schemas.openxmlformats.org/officeDocument/2006/relationships/image" Target="../media/image19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0.png"/><Relationship Id="rId5" Type="http://schemas.openxmlformats.org/officeDocument/2006/relationships/image" Target="../media/image199.png"/><Relationship Id="rId10" Type="http://schemas.openxmlformats.org/officeDocument/2006/relationships/image" Target="../media/image204.png"/><Relationship Id="rId4" Type="http://schemas.openxmlformats.org/officeDocument/2006/relationships/image" Target="../media/image198.png"/><Relationship Id="rId9" Type="http://schemas.openxmlformats.org/officeDocument/2006/relationships/image" Target="../media/image203.pn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5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6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7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8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9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1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3.png"/><Relationship Id="rId2" Type="http://schemas.openxmlformats.org/officeDocument/2006/relationships/image" Target="../media/image212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4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6.png"/><Relationship Id="rId2" Type="http://schemas.openxmlformats.org/officeDocument/2006/relationships/image" Target="../media/image2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8.png"/><Relationship Id="rId4" Type="http://schemas.openxmlformats.org/officeDocument/2006/relationships/image" Target="../media/image217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png"/><Relationship Id="rId2" Type="http://schemas.openxmlformats.org/officeDocument/2006/relationships/image" Target="../media/image219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2.png"/><Relationship Id="rId2" Type="http://schemas.openxmlformats.org/officeDocument/2006/relationships/image" Target="../media/image221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4.png"/><Relationship Id="rId2" Type="http://schemas.openxmlformats.org/officeDocument/2006/relationships/image" Target="../media/image223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6.png"/><Relationship Id="rId2" Type="http://schemas.openxmlformats.org/officeDocument/2006/relationships/image" Target="../media/image2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7.png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8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png"/><Relationship Id="rId2" Type="http://schemas.openxmlformats.org/officeDocument/2006/relationships/image" Target="../media/image2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1.png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2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4.png"/><Relationship Id="rId2" Type="http://schemas.openxmlformats.org/officeDocument/2006/relationships/image" Target="../media/image233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5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7.png"/><Relationship Id="rId2" Type="http://schemas.openxmlformats.org/officeDocument/2006/relationships/image" Target="../media/image2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9.png"/><Relationship Id="rId4" Type="http://schemas.openxmlformats.org/officeDocument/2006/relationships/image" Target="../media/image238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1.png"/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2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3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4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5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6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8.png"/><Relationship Id="rId2" Type="http://schemas.openxmlformats.org/officeDocument/2006/relationships/image" Target="../media/image247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png"/><Relationship Id="rId2" Type="http://schemas.openxmlformats.org/officeDocument/2006/relationships/image" Target="../media/image249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251.wmf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Прочность элементов оборудования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Азиханов С.С.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4234B-0ECB-40A4-A5DE-4EB58A887B19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36712" y="404664"/>
            <a:ext cx="8507288" cy="70609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Основные понятия и определения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0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68760"/>
            <a:ext cx="8892480" cy="701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2" name="Группа 11"/>
          <p:cNvGrpSpPr/>
          <p:nvPr/>
        </p:nvGrpSpPr>
        <p:grpSpPr>
          <a:xfrm>
            <a:off x="0" y="2060848"/>
            <a:ext cx="9036496" cy="714375"/>
            <a:chOff x="0" y="2924944"/>
            <a:chExt cx="9036496" cy="714375"/>
          </a:xfrm>
        </p:grpSpPr>
        <p:pic>
          <p:nvPicPr>
            <p:cNvPr id="51203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2924944"/>
              <a:ext cx="7572822" cy="714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204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588696" y="2996952"/>
              <a:ext cx="1447800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5120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050" y="2924944"/>
            <a:ext cx="912495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3785220"/>
            <a:ext cx="9172576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7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496" y="4797152"/>
            <a:ext cx="79819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8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004048" y="5301208"/>
            <a:ext cx="1076325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Критерий прочности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при статических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нагрузках</a:t>
            </a:r>
          </a:p>
          <a:p>
            <a:pPr algn="ctr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ru-RU" sz="3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900" dirty="0" err="1" smtClean="0">
                <a:latin typeface="Times New Roman" pitchFamily="18" charset="0"/>
                <a:cs typeface="Times New Roman" pitchFamily="18" charset="0"/>
              </a:rPr>
              <a:t>σ </a:t>
            </a:r>
            <a:r>
              <a:rPr lang="ru-RU" sz="3900" dirty="0" smtClean="0">
                <a:latin typeface="Times New Roman" pitchFamily="18" charset="0"/>
                <a:cs typeface="Times New Roman" pitchFamily="18" charset="0"/>
              </a:rPr>
              <a:t>≤ </a:t>
            </a:r>
            <a:r>
              <a:rPr lang="ru-RU" sz="3900" dirty="0" err="1" smtClean="0">
                <a:latin typeface="Times New Roman" pitchFamily="18" charset="0"/>
                <a:cs typeface="Times New Roman" pitchFamily="18" charset="0"/>
              </a:rPr>
              <a:t>[σ</a:t>
            </a:r>
            <a:r>
              <a:rPr lang="ru-RU" sz="3900" dirty="0" smtClean="0">
                <a:latin typeface="Times New Roman" pitchFamily="18" charset="0"/>
                <a:cs typeface="Times New Roman" pitchFamily="18" charset="0"/>
              </a:rPr>
              <a:t>]      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 допускаемым напряжениям</a:t>
            </a:r>
          </a:p>
          <a:p>
            <a:pPr lvl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ru-RU" sz="3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900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ru-RU" sz="3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900" dirty="0">
                <a:latin typeface="Times New Roman" pitchFamily="18" charset="0"/>
                <a:cs typeface="Times New Roman" pitchFamily="18" charset="0"/>
              </a:rPr>
              <a:t>≤ [</a:t>
            </a:r>
            <a:r>
              <a:rPr lang="en-US" sz="3900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ru-RU" sz="3900" dirty="0" smtClean="0">
                <a:latin typeface="Times New Roman" pitchFamily="18" charset="0"/>
                <a:cs typeface="Times New Roman" pitchFamily="18" charset="0"/>
              </a:rPr>
              <a:t>]      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 предельным нагрузкам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Тема №6 Прочность элементов оборудования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6.1.Критерии прочности и работоспособности деталей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530B6-F023-4FD8-B7A8-37EEBD4E72EA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Критерий выносливости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деталей, подверженных воздействию циклических нагрузок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3600" baseline="-25000" dirty="0" err="1" smtClean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36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≤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[N]</a:t>
            </a:r>
            <a:r>
              <a:rPr lang="ru-RU" sz="3600" baseline="30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aseline="30000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 числу циклов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нагружения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ru-RU" sz="3600" baseline="-25000" dirty="0" err="1" smtClean="0">
                <a:latin typeface="Times New Roman" pitchFamily="18" charset="0"/>
                <a:cs typeface="Times New Roman" pitchFamily="18" charset="0"/>
              </a:rPr>
              <a:t>ц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≤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ru-RU" sz="3600" baseline="-25000" dirty="0" err="1" smtClean="0">
                <a:latin typeface="Times New Roman" pitchFamily="18" charset="0"/>
                <a:cs typeface="Times New Roman" pitchFamily="18" charset="0"/>
              </a:rPr>
              <a:t>пвд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 пределу выносливости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Тема №6 Прочность элементов оборудования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6.1.Критерии прочности и работоспособности деталей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B7A3D-9376-4717-9253-2152EF261280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Критерий устойчивости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тонкостенной оболочки</a:t>
            </a:r>
          </a:p>
          <a:p>
            <a:pPr algn="ctr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Тема №6 Прочность элементов оборудования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6.1.Критерии прочности и работоспособности деталей</a:t>
            </a:r>
            <a:endParaRPr lang="ru-RU" sz="2000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Формула" r:id="rId3" imgW="114120" imgH="215640" progId="Equation.3">
                  <p:embed/>
                </p:oleObj>
              </mc:Choice>
              <mc:Fallback>
                <p:oleObj name="Формула" r:id="rId3" imgW="114120" imgH="2156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/>
        </p:nvGraphicFramePr>
        <p:xfrm>
          <a:off x="1835696" y="2636912"/>
          <a:ext cx="4572262" cy="1255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Формула" r:id="rId5" imgW="1803240" imgH="495000" progId="Equation.3">
                  <p:embed/>
                </p:oleObj>
              </mc:Choice>
              <mc:Fallback>
                <p:oleObj name="Формула" r:id="rId5" imgW="1803240" imgH="4950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696" y="2636912"/>
                        <a:ext cx="4572262" cy="12557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F83CE-D5B0-4D03-A98C-525DCFF36EC0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9CC2D-E30C-4D97-BE3F-E9736CD35EBF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6</a:t>
            </a:fld>
            <a:endParaRPr lang="ru-RU"/>
          </a:p>
        </p:txBody>
      </p:sp>
      <p:pic>
        <p:nvPicPr>
          <p:cNvPr id="8" name="Railroad tank car vacuum implosion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1187624" y="692696"/>
            <a:ext cx="7187852" cy="53908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Критерий жесткости</a:t>
            </a:r>
          </a:p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ru-RU" sz="3600" baseline="-25000" dirty="0" err="1" smtClean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≤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по линейным деформациям</a:t>
            </a:r>
          </a:p>
          <a:p>
            <a:pPr lvl="0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α</a:t>
            </a:r>
            <a:r>
              <a:rPr lang="ru-RU" sz="3600" baseline="-25000" dirty="0" err="1" smtClean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≤ 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[α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]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 угловым деформациям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Тема №6 Прочность элементов оборудования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6.1.Критерии прочности и работоспособности деталей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037A6-FE55-4D2B-B73A-ADA2AF595154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 smtClean="0"/>
          </a:p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Критерий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виброустойчивости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элементов, подверженных механическим колебаниям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/>
        </p:nvGraphicFramePr>
        <p:xfrm>
          <a:off x="2915816" y="3212976"/>
          <a:ext cx="2477685" cy="12960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Формула" r:id="rId3" imgW="825480" imgH="431640" progId="Equation.3">
                  <p:embed/>
                </p:oleObj>
              </mc:Choice>
              <mc:Fallback>
                <p:oleObj name="Формула" r:id="rId3" imgW="825480" imgH="4316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5816" y="3212976"/>
                        <a:ext cx="2477685" cy="129602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Тема №6 Прочность элементов оборудования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6.1.Критерии прочности и работоспособности деталей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E09DF-484E-45A8-9012-B3EC70608C8D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4234B-0ECB-40A4-A5DE-4EB58A887B19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9</a:t>
            </a:fld>
            <a:endParaRPr lang="ru-RU"/>
          </a:p>
        </p:txBody>
      </p:sp>
      <p:pic>
        <p:nvPicPr>
          <p:cNvPr id="522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593295"/>
            <a:ext cx="8229600" cy="4301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Тема №6 Прочность элементов оборудования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6.1.Критерии прочности и работоспособности деталей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4234B-0ECB-40A4-A5DE-4EB58A887B19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10</a:t>
            </a:fld>
            <a:endParaRPr lang="ru-RU"/>
          </a:p>
        </p:txBody>
      </p:sp>
      <p:pic>
        <p:nvPicPr>
          <p:cNvPr id="532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052736"/>
            <a:ext cx="7705725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Тема №6 Прочность элементов оборудования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6.1.Критерии прочности и работоспособности деталей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80312" y="5733256"/>
            <a:ext cx="1247775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5805264"/>
            <a:ext cx="1162050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40152" y="5949280"/>
            <a:ext cx="1543050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87824" y="6021288"/>
            <a:ext cx="159067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4234B-0ECB-40A4-A5DE-4EB58A887B19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11</a:t>
            </a:fld>
            <a:endParaRPr lang="ru-RU"/>
          </a:p>
        </p:txBody>
      </p:sp>
      <p:pic>
        <p:nvPicPr>
          <p:cNvPr id="552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700808"/>
            <a:ext cx="6286500" cy="37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2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52320" y="1556792"/>
            <a:ext cx="1200150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24328" y="2492896"/>
            <a:ext cx="1047750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24328" y="3573016"/>
            <a:ext cx="1028700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2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52320" y="4509120"/>
            <a:ext cx="1285875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4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452320" y="5445224"/>
            <a:ext cx="1152525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Тема №6 Прочность элементов оборудования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6.1.Критерии прочности и работоспособности деталей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/>
              <a:t>Ползучесть материала -</a:t>
            </a:r>
            <a:r>
              <a:rPr lang="ru-RU" dirty="0" smtClean="0"/>
              <a:t>способность медленно и непрерывно пластически деформироваться при постоянной нагрузке.</a:t>
            </a:r>
          </a:p>
          <a:p>
            <a:pPr indent="0" algn="just">
              <a:spcBef>
                <a:spcPts val="0"/>
              </a:spcBef>
              <a:buNone/>
            </a:pPr>
            <a:endParaRPr lang="ru-RU" dirty="0" smtClean="0"/>
          </a:p>
          <a:p>
            <a:pPr indent="0" algn="just">
              <a:spcBef>
                <a:spcPts val="0"/>
              </a:spcBef>
              <a:buNone/>
            </a:pPr>
            <a:r>
              <a:rPr lang="ru-RU" dirty="0" smtClean="0"/>
              <a:t>Ползучесть зависит от:</a:t>
            </a:r>
          </a:p>
          <a:p>
            <a:pPr indent="0" algn="just">
              <a:spcBef>
                <a:spcPts val="0"/>
              </a:spcBef>
            </a:pPr>
            <a:r>
              <a:rPr lang="ru-RU" sz="2400" dirty="0" smtClean="0"/>
              <a:t>температуры эксплуатации (300-400 °С)</a:t>
            </a:r>
          </a:p>
          <a:p>
            <a:pPr indent="0" algn="just">
              <a:spcBef>
                <a:spcPts val="0"/>
              </a:spcBef>
            </a:pPr>
            <a:r>
              <a:rPr lang="ru-RU" sz="2400" dirty="0" smtClean="0"/>
              <a:t>нагрузки </a:t>
            </a:r>
          </a:p>
          <a:p>
            <a:pPr indent="0" algn="just">
              <a:spcBef>
                <a:spcPts val="0"/>
              </a:spcBef>
            </a:pPr>
            <a:r>
              <a:rPr lang="ru-RU" sz="2400" dirty="0" smtClean="0"/>
              <a:t>химического состава (</a:t>
            </a:r>
            <a:r>
              <a:rPr lang="en-US" sz="2400" dirty="0" smtClean="0"/>
              <a:t>Cr, W, V, Ni, </a:t>
            </a:r>
            <a:r>
              <a:rPr lang="en-US" sz="2400" dirty="0" err="1" smtClean="0"/>
              <a:t>Mn</a:t>
            </a:r>
            <a:r>
              <a:rPr lang="ru-RU" sz="2400" dirty="0" smtClean="0"/>
              <a:t>)</a:t>
            </a:r>
          </a:p>
          <a:p>
            <a:pPr indent="0" algn="just">
              <a:spcBef>
                <a:spcPts val="0"/>
              </a:spcBef>
            </a:pPr>
            <a:r>
              <a:rPr lang="ru-RU" sz="2400" dirty="0" smtClean="0"/>
              <a:t>термической обработки</a:t>
            </a:r>
            <a:endParaRPr lang="ru-RU" sz="2400" dirty="0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Тема №6 Прочность элементов оборудования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6.1.Критерии прочности и работоспособности деталей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67E05-F9AC-4DB6-BC11-29A4DA7D8E0D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Важно!</a:t>
            </a:r>
          </a:p>
          <a:p>
            <a:pPr indent="0">
              <a:spcBef>
                <a:spcPts val="0"/>
              </a:spcBef>
              <a:buNone/>
            </a:pPr>
            <a:r>
              <a:rPr lang="ru-RU" dirty="0" smtClean="0"/>
              <a:t>Предел ползучести с ростом </a:t>
            </a:r>
            <a:r>
              <a:rPr lang="en-US" dirty="0" smtClean="0"/>
              <a:t>t</a:t>
            </a:r>
            <a:r>
              <a:rPr lang="ru-RU" dirty="0" smtClean="0"/>
              <a:t> снижается быстрее, чем предел текучести, поэтому необходимо учитывать не только предел текучести, но и предел ползучести:</a:t>
            </a:r>
          </a:p>
          <a:p>
            <a:pPr indent="0">
              <a:spcBef>
                <a:spcPts val="0"/>
              </a:spcBef>
              <a:buFont typeface="Wingdings" pitchFamily="2" charset="2"/>
              <a:buChar char="§"/>
            </a:pPr>
            <a:r>
              <a:rPr lang="ru-RU" dirty="0" smtClean="0"/>
              <a:t> для углеродистой стали </a:t>
            </a:r>
            <a:r>
              <a:rPr lang="en-US" dirty="0" smtClean="0"/>
              <a:t>t&gt;380°C</a:t>
            </a:r>
          </a:p>
          <a:p>
            <a:pPr indent="0">
              <a:spcBef>
                <a:spcPts val="0"/>
              </a:spcBef>
              <a:buFont typeface="Wingdings" pitchFamily="2" charset="2"/>
              <a:buChar char="§"/>
            </a:pPr>
            <a:r>
              <a:rPr lang="ru-RU" dirty="0" smtClean="0"/>
              <a:t> для легированных сталей </a:t>
            </a:r>
            <a:r>
              <a:rPr lang="en-US" dirty="0" smtClean="0"/>
              <a:t>t&gt;</a:t>
            </a:r>
            <a:r>
              <a:rPr lang="ru-RU" dirty="0" smtClean="0"/>
              <a:t>42</a:t>
            </a:r>
            <a:r>
              <a:rPr lang="en-US" dirty="0" smtClean="0"/>
              <a:t>0°C</a:t>
            </a:r>
            <a:endParaRPr lang="ru-RU" dirty="0" smtClean="0"/>
          </a:p>
          <a:p>
            <a:pPr indent="0">
              <a:spcBef>
                <a:spcPts val="0"/>
              </a:spcBef>
              <a:buFont typeface="Wingdings" pitchFamily="2" charset="2"/>
              <a:buChar char="§"/>
            </a:pPr>
            <a:r>
              <a:rPr lang="ru-RU" dirty="0" smtClean="0"/>
              <a:t> для высоколегированных хромоникелевых </a:t>
            </a:r>
            <a:r>
              <a:rPr lang="en-US" dirty="0" smtClean="0"/>
              <a:t>t&gt;</a:t>
            </a:r>
            <a:r>
              <a:rPr lang="ru-RU" dirty="0" smtClean="0"/>
              <a:t>525</a:t>
            </a:r>
            <a:r>
              <a:rPr lang="en-US" dirty="0" smtClean="0"/>
              <a:t>°C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Тема №6 Прочность элементов оборудования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6.1.Критерии прочности и работоспособности деталей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AFAD4-2DE1-41D8-98B3-9945885E7BD1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/>
              <a:t>Релаксация</a:t>
            </a:r>
            <a:r>
              <a:rPr lang="ru-RU" dirty="0" smtClean="0"/>
              <a:t> – самопроизвольное снижение напряжений при высокой температуре в образцах или деталях при их неизменной деформации (болты, шпильки, пружины предохранительных клапанов, работающих при высокой температуре).</a:t>
            </a:r>
          </a:p>
          <a:p>
            <a:pPr>
              <a:buNone/>
            </a:pPr>
            <a:endParaRPr lang="ru-RU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/>
        </p:nvGraphicFramePr>
        <p:xfrm>
          <a:off x="1619672" y="4437112"/>
          <a:ext cx="1758511" cy="576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" name="Формула" r:id="rId3" imgW="736560" imgH="241200" progId="Equation.3">
                  <p:embed/>
                </p:oleObj>
              </mc:Choice>
              <mc:Fallback>
                <p:oleObj name="Формула" r:id="rId3" imgW="736560" imgH="2412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672" y="4437112"/>
                        <a:ext cx="1758511" cy="57606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Тема №6 Прочность элементов оборудования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6.1.Критерии прочности и работоспособности деталей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B1AF6-AA57-46DF-B026-409A0E52941C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Тема №6 Прочность элементов оборудования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6.2.Постановка задачи прочностного расчета, разработка расчетной модели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Содержимое 4"/>
          <p:cNvGraphicFramePr>
            <a:graphicFrameLocks noGrp="1" noChangeAspect="1"/>
          </p:cNvGraphicFramePr>
          <p:nvPr>
            <p:ph idx="1"/>
          </p:nvPr>
        </p:nvGraphicFramePr>
        <p:xfrm>
          <a:off x="3203848" y="908720"/>
          <a:ext cx="5261084" cy="56118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" name="Документ" r:id="rId4" imgW="7377759" imgH="7867409" progId="Word.Document.12">
                  <p:embed/>
                </p:oleObj>
              </mc:Choice>
              <mc:Fallback>
                <p:oleObj name="Документ" r:id="rId4" imgW="7377759" imgH="7867409" progId="Word.Document.12">
                  <p:embed/>
                  <p:pic>
                    <p:nvPicPr>
                      <p:cNvPr id="0" name="Содержимое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3848" y="908720"/>
                        <a:ext cx="5261084" cy="561182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07240-3630-449B-B016-32CC5F2621A9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4234B-0ECB-40A4-A5DE-4EB58A887B19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16</a:t>
            </a:fld>
            <a:endParaRPr lang="ru-RU"/>
          </a:p>
        </p:txBody>
      </p:sp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692696"/>
            <a:ext cx="7893488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Тема №6 Прочность элементов оборудования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6.2.Постановка задачи прочностного расчета, разработка расчетной модели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4234B-0ECB-40A4-A5DE-4EB58A887B19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17</a:t>
            </a:fld>
            <a:endParaRPr lang="ru-RU"/>
          </a:p>
        </p:txBody>
      </p:sp>
      <p:pic>
        <p:nvPicPr>
          <p:cNvPr id="563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1676" y="1051306"/>
            <a:ext cx="7818796" cy="4955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Тема №6 Прочность элементов оборудования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6.2.Постановка задачи прочностного расчета, разработка расчетной модели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b="1" dirty="0" smtClean="0"/>
              <a:t>Нормативные параметры</a:t>
            </a:r>
          </a:p>
          <a:p>
            <a:r>
              <a:rPr lang="ru-RU" dirty="0" smtClean="0"/>
              <a:t>Допускаемое напряжение</a:t>
            </a:r>
          </a:p>
          <a:p>
            <a:r>
              <a:rPr lang="ru-RU" dirty="0" smtClean="0"/>
              <a:t>Модуль продольной упругости</a:t>
            </a:r>
          </a:p>
          <a:p>
            <a:r>
              <a:rPr lang="ru-RU" dirty="0" smtClean="0"/>
              <a:t>Нормативные нагрузки</a:t>
            </a:r>
          </a:p>
          <a:p>
            <a:r>
              <a:rPr lang="ru-RU" dirty="0" smtClean="0"/>
              <a:t>Коэффициент прочности сварных соединений</a:t>
            </a:r>
          </a:p>
          <a:p>
            <a:r>
              <a:rPr lang="ru-RU" dirty="0" smtClean="0"/>
              <a:t>Исполнительные размеры типовых элементов</a:t>
            </a:r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r>
              <a:rPr lang="ru-RU" b="1" dirty="0" smtClean="0"/>
              <a:t>Расчетные параметры</a:t>
            </a:r>
          </a:p>
          <a:p>
            <a:r>
              <a:rPr lang="ru-RU" dirty="0" smtClean="0"/>
              <a:t>Расчетная температура </a:t>
            </a:r>
          </a:p>
          <a:p>
            <a:r>
              <a:rPr lang="ru-RU" dirty="0" smtClean="0"/>
              <a:t>Давление (рабочее, расчетное, пробное, условное)</a:t>
            </a:r>
          </a:p>
          <a:p>
            <a:endParaRPr lang="ru-RU" dirty="0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Тема №6 Прочность элементов оборудования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6.2.Постановка задачи прочностного расчета, разработка расчетной модели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6C10B-AD0B-4B40-AC35-8BFEB7C50DC1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Допускаемые напряжения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Для углеродистых и низколегированных сталей: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Для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аустенитных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сталей;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/>
        </p:nvGraphicFramePr>
        <p:xfrm>
          <a:off x="2267744" y="2348880"/>
          <a:ext cx="4248472" cy="54571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9" name="Документ" r:id="rId4" imgW="3163281" imgH="4064176" progId="Word.Document.12">
                  <p:embed/>
                </p:oleObj>
              </mc:Choice>
              <mc:Fallback>
                <p:oleObj name="Документ" r:id="rId4" imgW="3163281" imgH="4064176" progId="Word.Document.12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7744" y="2348880"/>
                        <a:ext cx="4248472" cy="545714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148" name="Object 4"/>
          <p:cNvGraphicFramePr>
            <a:graphicFrameLocks noChangeAspect="1"/>
          </p:cNvGraphicFramePr>
          <p:nvPr/>
        </p:nvGraphicFramePr>
        <p:xfrm>
          <a:off x="2195736" y="3933056"/>
          <a:ext cx="4219897" cy="9361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0" name="Equation" r:id="rId6" imgW="2705100" imgH="596900" progId="Equation.DSMT4">
                  <p:embed/>
                </p:oleObj>
              </mc:Choice>
              <mc:Fallback>
                <p:oleObj name="Equation" r:id="rId6" imgW="2705100" imgH="59690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736" y="3933056"/>
                        <a:ext cx="4219897" cy="93610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Тема №6 Прочность элементов оборудования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6.2.Постановка задачи прочностного расчета, разработка расчетной модели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5ABE3-1102-4BE8-9593-006F31BB0A59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4234B-0ECB-40A4-A5DE-4EB58A887B19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20</a:t>
            </a:fld>
            <a:endParaRPr lang="ru-RU"/>
          </a:p>
        </p:txBody>
      </p:sp>
      <p:pic>
        <p:nvPicPr>
          <p:cNvPr id="5120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636912"/>
            <a:ext cx="8229600" cy="15331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Тема №6 Прочность элементов оборудования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6.2.Постановка задачи прочностного расчета, разработка расчетной модели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4234B-0ECB-40A4-A5DE-4EB58A887B19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21</a:t>
            </a:fld>
            <a:endParaRPr lang="ru-RU"/>
          </a:p>
        </p:txBody>
      </p:sp>
      <p:pic>
        <p:nvPicPr>
          <p:cNvPr id="532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820610"/>
            <a:ext cx="8229600" cy="3847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Тема №6 Прочность элементов оборудования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6.2.Постановка задачи прочностного расчета, разработка расчетной модели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4234B-0ECB-40A4-A5DE-4EB58A887B19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22</a:t>
            </a:fld>
            <a:endParaRPr lang="ru-RU"/>
          </a:p>
        </p:txBody>
      </p:sp>
      <p:pic>
        <p:nvPicPr>
          <p:cNvPr id="583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556792"/>
            <a:ext cx="3048000" cy="269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1988840"/>
            <a:ext cx="298132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39952" y="2780928"/>
            <a:ext cx="1371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67944" y="3356992"/>
            <a:ext cx="4295775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4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67744" y="4725144"/>
            <a:ext cx="1209675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5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4365104"/>
            <a:ext cx="898207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6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27584" y="5517232"/>
            <a:ext cx="646747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7" name="Picture 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308304" y="5445224"/>
            <a:ext cx="12477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8" name="Picture 10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23528" y="836712"/>
            <a:ext cx="7867650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4234B-0ECB-40A4-A5DE-4EB58A887B19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23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04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2196852"/>
            <a:ext cx="146685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9792" y="1980828"/>
            <a:ext cx="2400300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1484784"/>
            <a:ext cx="7086600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2780928"/>
            <a:ext cx="9066981" cy="1374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2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67944" y="4941168"/>
            <a:ext cx="2524125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3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115616" y="4437112"/>
            <a:ext cx="43719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4234B-0ECB-40A4-A5DE-4EB58A887B19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24</a:t>
            </a:fld>
            <a:endParaRPr lang="ru-RU"/>
          </a:p>
        </p:txBody>
      </p:sp>
      <p:pic>
        <p:nvPicPr>
          <p:cNvPr id="614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916832"/>
            <a:ext cx="308610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2708920"/>
            <a:ext cx="477202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3429000"/>
            <a:ext cx="4362450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1484784"/>
            <a:ext cx="664845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47664" y="5157192"/>
            <a:ext cx="2667000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7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7544" y="4797152"/>
            <a:ext cx="297180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8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411760" y="5733256"/>
            <a:ext cx="52768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9" name="Picture 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148064" y="5085184"/>
            <a:ext cx="1104900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50" name="Picture 10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572000" y="5157192"/>
            <a:ext cx="4857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51" name="Picture 11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619672" y="980728"/>
            <a:ext cx="378142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4234B-0ECB-40A4-A5DE-4EB58A887B19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25</a:t>
            </a:fld>
            <a:endParaRPr lang="ru-RU"/>
          </a:p>
        </p:txBody>
      </p:sp>
      <p:pic>
        <p:nvPicPr>
          <p:cNvPr id="5939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556792"/>
            <a:ext cx="7486650" cy="286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1052736"/>
            <a:ext cx="611505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8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4581128"/>
            <a:ext cx="4048125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9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99992" y="4581128"/>
            <a:ext cx="3629025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400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331640" y="5301208"/>
            <a:ext cx="1905000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401" name="Picture 9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23928" y="5301208"/>
            <a:ext cx="2771775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4234B-0ECB-40A4-A5DE-4EB58A887B19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26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 smtClean="0"/>
              <a:t>Расчет на устойчивость</a:t>
            </a:r>
            <a:endParaRPr lang="ru-RU" sz="2800" dirty="0"/>
          </a:p>
        </p:txBody>
      </p:sp>
      <p:pic>
        <p:nvPicPr>
          <p:cNvPr id="399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11423"/>
            <a:ext cx="8229600" cy="4265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4234B-0ECB-40A4-A5DE-4EB58A887B19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27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/>
              <a:t>Расчет на устойчивость</a:t>
            </a:r>
            <a:endParaRPr lang="ru-RU" sz="3200" dirty="0"/>
          </a:p>
        </p:txBody>
      </p:sp>
      <p:pic>
        <p:nvPicPr>
          <p:cNvPr id="409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340768"/>
            <a:ext cx="8229600" cy="4502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4234B-0ECB-40A4-A5DE-4EB58A887B19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28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/>
              <a:t>Расчет на устойчивость</a:t>
            </a:r>
            <a:endParaRPr lang="ru-RU" sz="3200" dirty="0"/>
          </a:p>
        </p:txBody>
      </p:sp>
      <p:pic>
        <p:nvPicPr>
          <p:cNvPr id="419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412776"/>
            <a:ext cx="8229600" cy="4025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4234B-0ECB-40A4-A5DE-4EB58A887B19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29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/>
              <a:t>Расчет на устойчивость</a:t>
            </a:r>
            <a:endParaRPr lang="ru-RU" sz="3200" dirty="0"/>
          </a:p>
        </p:txBody>
      </p:sp>
      <p:pic>
        <p:nvPicPr>
          <p:cNvPr id="430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30546" y="1481138"/>
            <a:ext cx="6882908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4234B-0ECB-40A4-A5DE-4EB58A887B19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30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/>
              <a:t>Расчет на устойчивость</a:t>
            </a:r>
            <a:endParaRPr lang="ru-RU" sz="3200" dirty="0"/>
          </a:p>
        </p:txBody>
      </p:sp>
      <p:pic>
        <p:nvPicPr>
          <p:cNvPr id="460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556792"/>
            <a:ext cx="8229600" cy="2740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27784" y="4293096"/>
            <a:ext cx="386715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6083" name="Object 3"/>
          <p:cNvGraphicFramePr>
            <a:graphicFrameLocks noChangeAspect="1"/>
          </p:cNvGraphicFramePr>
          <p:nvPr/>
        </p:nvGraphicFramePr>
        <p:xfrm>
          <a:off x="3121025" y="5661025"/>
          <a:ext cx="3706813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84" name="Формула" r:id="rId5" imgW="3708360" imgH="444240" progId="Equation.3">
                  <p:embed/>
                </p:oleObj>
              </mc:Choice>
              <mc:Fallback>
                <p:oleObj name="Формула" r:id="rId5" imgW="3708360" imgH="4442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1025" y="5661025"/>
                        <a:ext cx="3706813" cy="447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4234B-0ECB-40A4-A5DE-4EB58A887B19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31</a:t>
            </a:fld>
            <a:endParaRPr lang="ru-RU"/>
          </a:p>
        </p:txBody>
      </p:sp>
      <p:pic>
        <p:nvPicPr>
          <p:cNvPr id="542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0"/>
            <a:ext cx="4320480" cy="640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04248" y="1052736"/>
            <a:ext cx="2085975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4248" y="2492896"/>
            <a:ext cx="1133475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4234B-0ECB-40A4-A5DE-4EB58A887B19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32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/>
              <a:t>Расчет на устойчивость</a:t>
            </a:r>
            <a:endParaRPr lang="ru-RU" sz="3200" dirty="0"/>
          </a:p>
        </p:txBody>
      </p:sp>
      <p:pic>
        <p:nvPicPr>
          <p:cNvPr id="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628800"/>
            <a:ext cx="6753225" cy="146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3284984"/>
            <a:ext cx="2181225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7704" y="4365104"/>
            <a:ext cx="373380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91880" y="5373216"/>
            <a:ext cx="408622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2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11960" y="4869160"/>
            <a:ext cx="14287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96136" y="5877272"/>
            <a:ext cx="14287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4234B-0ECB-40A4-A5DE-4EB58A887B19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33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/>
              <a:t>Расчет на устойчивость</a:t>
            </a:r>
            <a:endParaRPr lang="ru-RU" sz="3200" dirty="0"/>
          </a:p>
        </p:txBody>
      </p:sp>
      <p:pic>
        <p:nvPicPr>
          <p:cNvPr id="471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700808"/>
            <a:ext cx="7896225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4234B-0ECB-40A4-A5DE-4EB58A887B19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34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/>
              <a:t>Расчет на устойчивость</a:t>
            </a:r>
            <a:endParaRPr lang="ru-RU" sz="3200" dirty="0"/>
          </a:p>
        </p:txBody>
      </p:sp>
      <p:pic>
        <p:nvPicPr>
          <p:cNvPr id="501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1124744"/>
            <a:ext cx="40386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7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412776"/>
            <a:ext cx="7810500" cy="209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3429000"/>
            <a:ext cx="869632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87824" y="3789040"/>
            <a:ext cx="276225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2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9552" y="4581128"/>
            <a:ext cx="3781425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3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932040" y="4653136"/>
            <a:ext cx="3819525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4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67544" y="4365104"/>
            <a:ext cx="2143125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5" name="Picture 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796136" y="4293096"/>
            <a:ext cx="20193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6" name="Picture 10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915816" y="5661248"/>
            <a:ext cx="1114425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7" name="Picture 11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211960" y="5661248"/>
            <a:ext cx="109537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4234B-0ECB-40A4-A5DE-4EB58A887B19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35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/>
              <a:t>Расчет на устойчивость</a:t>
            </a:r>
            <a:endParaRPr lang="ru-RU" sz="3200" dirty="0"/>
          </a:p>
        </p:txBody>
      </p:sp>
      <p:pic>
        <p:nvPicPr>
          <p:cNvPr id="5120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556792"/>
            <a:ext cx="340995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872" y="1844824"/>
            <a:ext cx="2238375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3429000"/>
            <a:ext cx="3762375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6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03648" y="4653136"/>
            <a:ext cx="449580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9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71600" y="3212976"/>
            <a:ext cx="60007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10" name="Picture 1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99592" y="4293096"/>
            <a:ext cx="61055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4234B-0ECB-40A4-A5DE-4EB58A887B19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36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/>
              <a:t>Расчет на устойчивость</a:t>
            </a:r>
            <a:endParaRPr lang="ru-RU" sz="3200" dirty="0"/>
          </a:p>
        </p:txBody>
      </p:sp>
      <p:pic>
        <p:nvPicPr>
          <p:cNvPr id="522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2060848"/>
            <a:ext cx="1905000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2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824" y="1556792"/>
            <a:ext cx="32099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59632" y="3645024"/>
            <a:ext cx="2181225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23728" y="4725144"/>
            <a:ext cx="3781425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3568" y="3356992"/>
            <a:ext cx="56483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3568" y="4365104"/>
            <a:ext cx="79724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4234B-0ECB-40A4-A5DE-4EB58A887B19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37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/>
              <a:t>Расчет на устойчивость</a:t>
            </a:r>
            <a:endParaRPr lang="ru-RU" sz="3200" dirty="0"/>
          </a:p>
        </p:txBody>
      </p:sp>
      <p:pic>
        <p:nvPicPr>
          <p:cNvPr id="532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556792"/>
            <a:ext cx="798195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760" y="2276872"/>
            <a:ext cx="2133600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3140968"/>
            <a:ext cx="654367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75656" y="3789040"/>
            <a:ext cx="188595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4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15616" y="4509120"/>
            <a:ext cx="4343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5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419872" y="4941168"/>
            <a:ext cx="323850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4234B-0ECB-40A4-A5DE-4EB58A887B19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38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/>
              <a:t>Расчет на устойчивость</a:t>
            </a:r>
            <a:endParaRPr lang="ru-RU" sz="3200" dirty="0"/>
          </a:p>
        </p:txBody>
      </p:sp>
      <p:pic>
        <p:nvPicPr>
          <p:cNvPr id="542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628800"/>
            <a:ext cx="374332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1916832"/>
            <a:ext cx="2600325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2924944"/>
            <a:ext cx="21050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7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19872" y="3068960"/>
            <a:ext cx="3790950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78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51920" y="3933056"/>
            <a:ext cx="1790700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79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259632" y="3861048"/>
            <a:ext cx="195262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4234B-0ECB-40A4-A5DE-4EB58A887B19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39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/>
              <a:t>Расчет на устойчивость</a:t>
            </a:r>
            <a:endParaRPr lang="ru-RU" sz="3200" dirty="0"/>
          </a:p>
        </p:txBody>
      </p:sp>
      <p:pic>
        <p:nvPicPr>
          <p:cNvPr id="552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556792"/>
            <a:ext cx="454342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2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1484784"/>
            <a:ext cx="2085975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2636912"/>
            <a:ext cx="3333750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576" y="2276872"/>
            <a:ext cx="50101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2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68144" y="2348880"/>
            <a:ext cx="21526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3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12160" y="2708920"/>
            <a:ext cx="13620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552" y="3861048"/>
            <a:ext cx="50101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652120" y="3933056"/>
            <a:ext cx="21526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4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71600" y="4293096"/>
            <a:ext cx="540067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5" name="Picture 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275856" y="4653136"/>
            <a:ext cx="2828925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6" name="Picture 10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804248" y="5373216"/>
            <a:ext cx="1400175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4234B-0ECB-40A4-A5DE-4EB58A887B19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40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/>
              <a:t>Расчет на устойчивость</a:t>
            </a:r>
            <a:endParaRPr lang="ru-RU" sz="3200" dirty="0"/>
          </a:p>
        </p:txBody>
      </p:sp>
      <p:pic>
        <p:nvPicPr>
          <p:cNvPr id="563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556792"/>
            <a:ext cx="66484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04864"/>
            <a:ext cx="87344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2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99792" y="2708920"/>
            <a:ext cx="2924175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2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429000"/>
            <a:ext cx="88392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2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71800" y="4077072"/>
            <a:ext cx="3267075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27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1560" y="4725144"/>
            <a:ext cx="71532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28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347864" y="5229200"/>
            <a:ext cx="152400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4234B-0ECB-40A4-A5DE-4EB58A887B19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41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/>
              <a:t>Расчет на устойчивость</a:t>
            </a:r>
            <a:endParaRPr lang="ru-RU" sz="3200" dirty="0"/>
          </a:p>
        </p:txBody>
      </p:sp>
      <p:pic>
        <p:nvPicPr>
          <p:cNvPr id="573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628800"/>
            <a:ext cx="322897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1412776"/>
            <a:ext cx="2133600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4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71800" y="2060848"/>
            <a:ext cx="2057400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4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63688" y="3429000"/>
            <a:ext cx="3419475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5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331640" y="4437112"/>
            <a:ext cx="3371850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51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24128" y="5301208"/>
            <a:ext cx="2105025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4234B-0ECB-40A4-A5DE-4EB58A887B19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42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/>
              <a:t>Укрепление отверстий</a:t>
            </a:r>
            <a:endParaRPr lang="ru-RU" sz="3200" dirty="0"/>
          </a:p>
        </p:txBody>
      </p:sp>
      <p:pic>
        <p:nvPicPr>
          <p:cNvPr id="583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84784"/>
            <a:ext cx="4320480" cy="3468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5085184"/>
            <a:ext cx="4005445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3968" y="1844824"/>
            <a:ext cx="4583141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79134" y="5085184"/>
            <a:ext cx="4664866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4234B-0ECB-40A4-A5DE-4EB58A887B19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43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/>
              <a:t>Укрепление отверстий</a:t>
            </a:r>
            <a:endParaRPr lang="ru-RU" sz="3200" dirty="0"/>
          </a:p>
        </p:txBody>
      </p:sp>
      <p:pic>
        <p:nvPicPr>
          <p:cNvPr id="593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980728"/>
            <a:ext cx="5214317" cy="4993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760" y="5949280"/>
            <a:ext cx="6403784" cy="502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4234B-0ECB-40A4-A5DE-4EB58A887B19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44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/>
              <a:t>Укрепление отверстий</a:t>
            </a:r>
            <a:endParaRPr lang="ru-RU" sz="3200" dirty="0"/>
          </a:p>
        </p:txBody>
      </p:sp>
      <p:pic>
        <p:nvPicPr>
          <p:cNvPr id="604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772816"/>
            <a:ext cx="6264696" cy="3778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4234B-0ECB-40A4-A5DE-4EB58A887B19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45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/>
              <a:t>Укрепление отверстий</a:t>
            </a:r>
            <a:endParaRPr lang="ru-RU" sz="3200" dirty="0"/>
          </a:p>
        </p:txBody>
      </p:sp>
      <p:pic>
        <p:nvPicPr>
          <p:cNvPr id="614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916832"/>
            <a:ext cx="7201962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4234B-0ECB-40A4-A5DE-4EB58A887B19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46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24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1340768"/>
            <a:ext cx="5084018" cy="49610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4234B-0ECB-40A4-A5DE-4EB58A887B19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47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/>
              <a:t>Укрепление отверстий</a:t>
            </a:r>
            <a:endParaRPr lang="ru-RU" sz="3200" dirty="0"/>
          </a:p>
        </p:txBody>
      </p:sp>
      <p:pic>
        <p:nvPicPr>
          <p:cNvPr id="634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916832"/>
            <a:ext cx="6624736" cy="4142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4234B-0ECB-40A4-A5DE-4EB58A887B19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48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/>
              <a:t>Укрепление отверстий</a:t>
            </a:r>
            <a:endParaRPr lang="ru-RU" sz="3200" dirty="0"/>
          </a:p>
        </p:txBody>
      </p:sp>
      <p:pic>
        <p:nvPicPr>
          <p:cNvPr id="645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12776"/>
            <a:ext cx="5292080" cy="27699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51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3501008"/>
            <a:ext cx="4680520" cy="255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4234B-0ECB-40A4-A5DE-4EB58A887B19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49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/>
              <a:t>Укрепление отверстий</a:t>
            </a:r>
            <a:endParaRPr lang="ru-RU" sz="3200" dirty="0"/>
          </a:p>
        </p:txBody>
      </p:sp>
      <p:pic>
        <p:nvPicPr>
          <p:cNvPr id="655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980728"/>
            <a:ext cx="5472608" cy="5517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4234B-0ECB-40A4-A5DE-4EB58A887B19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50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65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6672"/>
            <a:ext cx="5040560" cy="5012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548680"/>
            <a:ext cx="3988415" cy="5441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4234B-0ECB-40A4-A5DE-4EB58A887B19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51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/>
              <a:t>Укрепление отверстий</a:t>
            </a:r>
            <a:endParaRPr lang="ru-RU" sz="3200" dirty="0"/>
          </a:p>
        </p:txBody>
      </p:sp>
      <p:pic>
        <p:nvPicPr>
          <p:cNvPr id="6758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1556792"/>
            <a:ext cx="3532628" cy="216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58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1988840"/>
            <a:ext cx="2592288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58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15616" y="2780928"/>
            <a:ext cx="3744416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59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15616" y="3645024"/>
            <a:ext cx="3721319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591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15616" y="4581128"/>
            <a:ext cx="3804851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592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115616" y="5661248"/>
            <a:ext cx="4206114" cy="216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593" name="Picture 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427984" y="6021287"/>
            <a:ext cx="792088" cy="3004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4234B-0ECB-40A4-A5DE-4EB58A887B19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52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/>
              <a:t>Укрепление отверстий</a:t>
            </a:r>
            <a:endParaRPr lang="ru-RU" sz="3200" dirty="0"/>
          </a:p>
        </p:txBody>
      </p:sp>
      <p:pic>
        <p:nvPicPr>
          <p:cNvPr id="686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1840" y="3501008"/>
            <a:ext cx="1617292" cy="566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61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23728" y="2420888"/>
            <a:ext cx="3551056" cy="775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61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59832" y="4437112"/>
            <a:ext cx="1800200" cy="419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61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31640" y="1628800"/>
            <a:ext cx="2366872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614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95936" y="1628800"/>
            <a:ext cx="1787341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4234B-0ECB-40A4-A5DE-4EB58A887B19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53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/>
              <a:t>Укрепление отверстий</a:t>
            </a:r>
            <a:endParaRPr lang="ru-RU" sz="3200" dirty="0"/>
          </a:p>
        </p:txBody>
      </p:sp>
      <p:pic>
        <p:nvPicPr>
          <p:cNvPr id="696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772816"/>
            <a:ext cx="3778600" cy="2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63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1772816"/>
            <a:ext cx="2495529" cy="3493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63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47664" y="2420888"/>
            <a:ext cx="2807754" cy="440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638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3568" y="3789040"/>
            <a:ext cx="5170860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639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96136" y="3789040"/>
            <a:ext cx="1256867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683568" y="3140968"/>
            <a:ext cx="7200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Arial" pitchFamily="34" charset="0"/>
                <a:cs typeface="Arial" pitchFamily="34" charset="0"/>
              </a:rPr>
              <a:t>Условие укрепления отверстия утолщением стенки аппарата, штуцером, накладным кольцом или комбинированным укреплением</a:t>
            </a:r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4234B-0ECB-40A4-A5DE-4EB58A887B19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54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/>
              <a:t>Укрепление отверстий</a:t>
            </a:r>
            <a:endParaRPr lang="ru-RU" sz="3200" dirty="0"/>
          </a:p>
        </p:txBody>
      </p:sp>
      <p:pic>
        <p:nvPicPr>
          <p:cNvPr id="706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2160" y="1556792"/>
            <a:ext cx="2299598" cy="562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1700808"/>
            <a:ext cx="4947373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65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600" y="2492896"/>
            <a:ext cx="4927333" cy="1431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4234B-0ECB-40A4-A5DE-4EB58A887B19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55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0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76672"/>
            <a:ext cx="8229600" cy="4098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" y="4725144"/>
            <a:ext cx="86010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47664" y="332656"/>
            <a:ext cx="5848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4234B-0ECB-40A4-A5DE-4EB58A887B19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56</a:t>
            </a:fld>
            <a:endParaRPr lang="ru-RU"/>
          </a:p>
        </p:txBody>
      </p:sp>
      <p:pic>
        <p:nvPicPr>
          <p:cNvPr id="532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484784"/>
            <a:ext cx="8229600" cy="41860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260648"/>
            <a:ext cx="54959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67744" y="548680"/>
            <a:ext cx="285750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7544" y="2348880"/>
            <a:ext cx="504056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4234B-0ECB-40A4-A5DE-4EB58A887B19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57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42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556792"/>
            <a:ext cx="7581900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1988840"/>
            <a:ext cx="3067050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3429000"/>
            <a:ext cx="6276975" cy="130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7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576" y="5085184"/>
            <a:ext cx="527685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4234B-0ECB-40A4-A5DE-4EB58A887B19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58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52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196752"/>
            <a:ext cx="4562475" cy="370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2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1916832"/>
            <a:ext cx="3571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5085184"/>
            <a:ext cx="465772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80112" y="5085184"/>
            <a:ext cx="132397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2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63888" y="5517232"/>
            <a:ext cx="267652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4234B-0ECB-40A4-A5DE-4EB58A887B19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59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63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260648"/>
            <a:ext cx="5502260" cy="6086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4234B-0ECB-40A4-A5DE-4EB58A887B19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60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73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916832"/>
            <a:ext cx="6000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2852936"/>
            <a:ext cx="39624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1043608" y="1556792"/>
            <a:ext cx="5616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Толщина плоской круглой крышки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4234B-0ECB-40A4-A5DE-4EB58A887B19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61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dirty="0" smtClean="0"/>
              <a:t>Краевой эффект</a:t>
            </a:r>
            <a:endParaRPr lang="ru-RU" sz="3200" dirty="0"/>
          </a:p>
        </p:txBody>
      </p:sp>
      <p:pic>
        <p:nvPicPr>
          <p:cNvPr id="583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764704"/>
            <a:ext cx="8220075" cy="440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5517232"/>
            <a:ext cx="1333500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36296" y="4653136"/>
            <a:ext cx="1656184" cy="1415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4234B-0ECB-40A4-A5DE-4EB58A887B19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62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772816"/>
            <a:ext cx="718185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2996952"/>
            <a:ext cx="5800725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59632" y="4365104"/>
            <a:ext cx="638175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4234B-0ECB-40A4-A5DE-4EB58A887B19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63</a:t>
            </a:fld>
            <a:endParaRPr lang="ru-RU"/>
          </a:p>
        </p:txBody>
      </p:sp>
      <p:pic>
        <p:nvPicPr>
          <p:cNvPr id="6246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340768"/>
            <a:ext cx="3816424" cy="41426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69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916832"/>
            <a:ext cx="3945856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20072" y="3429000"/>
            <a:ext cx="2238375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67944" y="3933056"/>
            <a:ext cx="2705100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59996" y="3789040"/>
            <a:ext cx="2284004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139952" y="4509120"/>
            <a:ext cx="2047875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444208" y="4437112"/>
            <a:ext cx="2047728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70" name="Picture 6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707904" y="5013176"/>
            <a:ext cx="3248025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71" name="Picture 7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580112" y="5373216"/>
            <a:ext cx="209550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dirty="0" smtClean="0"/>
              <a:t>Краевая задача</a:t>
            </a:r>
            <a:endParaRPr lang="ru-RU" sz="3200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ru-RU" dirty="0" smtClean="0"/>
              <a:t>Общие положения</a:t>
            </a:r>
          </a:p>
          <a:p>
            <a:r>
              <a:rPr lang="ru-RU" dirty="0" smtClean="0"/>
              <a:t>Расчетную температуру используют для определения физико-механических характеристик материала и допустимых напряжений.</a:t>
            </a:r>
            <a:br>
              <a:rPr lang="ru-RU" dirty="0" smtClean="0"/>
            </a:br>
            <a:endParaRPr lang="ru-RU" dirty="0" smtClean="0"/>
          </a:p>
          <a:p>
            <a:r>
              <a:rPr lang="ru-RU" dirty="0" smtClean="0"/>
              <a:t>Расчетную температуру определяют на основании теплотехнических расчетов или результатов испытаний.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За расчетную температуру стенки сосуда принимают наибольшее значение температуры стенки. При температуре ниже 20 °С за расчетную температуру при определении допустимых напряжений принимают температуру 20 °С.</a:t>
            </a:r>
            <a:br>
              <a:rPr lang="ru-RU" dirty="0" smtClean="0"/>
            </a:br>
            <a:endParaRPr lang="ru-RU" dirty="0" smtClean="0"/>
          </a:p>
          <a:p>
            <a:r>
              <a:rPr lang="ru-RU" dirty="0" smtClean="0"/>
              <a:t>Если невозможно провести тепловые расчеты или измерения и если во время эксплуатации среда соприкасается со стенкой, то за расчетную температуру следует принимать наибольшую температуру среды, но не ниже 20 °С.</a:t>
            </a:r>
          </a:p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4234B-0ECB-40A4-A5DE-4EB58A887B19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64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260648"/>
            <a:ext cx="81369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Тема №6 Прочность элементов оборудования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6.2. Типовые конструкции аппаратов высокого давления</a:t>
            </a:r>
            <a:endParaRPr lang="ru-RU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ru-RU" dirty="0" smtClean="0"/>
              <a:t>Под рабочим давлением для сосуда следует понимать максимальное внутреннее избыточное давление, возникающее при нормальном протекании рабочего процесса, без учета гидростатического давления среды и без учета допустимого кратковременного повышения давления во время действия предохранительного клапана или других предохранительных устройств.</a:t>
            </a:r>
          </a:p>
          <a:p>
            <a:r>
              <a:rPr lang="ru-RU" dirty="0" smtClean="0"/>
              <a:t>Под расчетным давлением для элементов сосудов следует понимать давление, на которое проводится их расчет на прочность. Расчетное давление для элементов сосуда принимают равным максимально возможному рабочему давлению.</a:t>
            </a:r>
            <a:br>
              <a:rPr lang="ru-RU" dirty="0" smtClean="0"/>
            </a:br>
            <a:r>
              <a:rPr lang="ru-RU" dirty="0" smtClean="0"/>
              <a:t>При повышении давления в сосуде во время действия предохранительных устройств, ограничивающих давление более чем на 10% по сравнению с рабочим, элементы сосуда следует рассчитывать на давление, равное 90% давления при действии этих устройств.</a:t>
            </a:r>
          </a:p>
          <a:p>
            <a:r>
              <a:rPr lang="ru-RU" dirty="0" smtClean="0"/>
              <a:t> Под давлением </a:t>
            </a:r>
            <a:r>
              <a:rPr lang="ru-RU" dirty="0" err="1" smtClean="0"/>
              <a:t>опрессовки</a:t>
            </a:r>
            <a:r>
              <a:rPr lang="ru-RU" dirty="0" smtClean="0"/>
              <a:t> следует понимать однократное давление при изготовлении сосуда, переводящее внутренние слои многослойной стенки за предел текучести.</a:t>
            </a:r>
            <a:br>
              <a:rPr lang="ru-RU" dirty="0" smtClean="0"/>
            </a:br>
            <a:endParaRPr lang="ru-RU" dirty="0" smtClean="0"/>
          </a:p>
          <a:p>
            <a:r>
              <a:rPr lang="ru-RU" dirty="0" smtClean="0"/>
              <a:t>Многослойные сосуды следует подвергать испытанию повышенным избыточным давлением </a:t>
            </a:r>
            <a:r>
              <a:rPr lang="ru-RU" dirty="0" err="1" smtClean="0"/>
              <a:t>опрессовки</a:t>
            </a:r>
            <a:r>
              <a:rPr lang="ru-RU" dirty="0" smtClean="0"/>
              <a:t> в соответствии с нормативным документом на изготовление.</a:t>
            </a:r>
            <a:br>
              <a:rPr lang="ru-RU" dirty="0" smtClean="0"/>
            </a:br>
            <a:r>
              <a:rPr lang="ru-RU" dirty="0" smtClean="0"/>
              <a:t>При </a:t>
            </a:r>
            <a:r>
              <a:rPr lang="ru-RU" dirty="0" err="1" smtClean="0"/>
              <a:t>нагружении</a:t>
            </a:r>
            <a:r>
              <a:rPr lang="ru-RU" dirty="0" smtClean="0"/>
              <a:t> многослойного сосуда давлением </a:t>
            </a:r>
            <a:r>
              <a:rPr lang="ru-RU" dirty="0" err="1" smtClean="0"/>
              <a:t>опрессовки</a:t>
            </a:r>
            <a:r>
              <a:rPr lang="ru-RU" dirty="0" smtClean="0"/>
              <a:t> необходимо проводить проверку прочности деталей по формулам соответствующих разделов, подставляя в расчетные формулы значение давления </a:t>
            </a:r>
            <a:r>
              <a:rPr lang="ru-RU" dirty="0" err="1" smtClean="0"/>
              <a:t>опрессовки</a:t>
            </a:r>
            <a:r>
              <a:rPr lang="ru-RU" dirty="0" smtClean="0"/>
              <a:t> вместо расчетного давления. При этом коэффициент запаса прочности по пределу текучести при температуре испытаний принимают согласно таблице 4.1.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Указанную проверку не проводят для многослойных цилиндрических обечаек и при расчете укрепления отверстий.</a:t>
            </a:r>
          </a:p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4234B-0ECB-40A4-A5DE-4EB58A887B19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65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260648"/>
            <a:ext cx="81369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Тема №6 Прочность элементов оборудования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6.2. Типовые конструкции аппаратов высокого давления</a:t>
            </a:r>
            <a:endParaRPr lang="ru-RU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При определении расчетной толщины стенки элементов сосудов, работающих при температуре свыше 200 °С, толщину </a:t>
            </a:r>
            <a:r>
              <a:rPr lang="ru-RU" dirty="0" err="1" smtClean="0"/>
              <a:t>аустенитного</a:t>
            </a:r>
            <a:r>
              <a:rPr lang="ru-RU" dirty="0" smtClean="0"/>
              <a:t> наплавленного или плакирующего защитного слоя, а также футеровки и </a:t>
            </a:r>
            <a:r>
              <a:rPr lang="ru-RU" dirty="0" err="1" smtClean="0"/>
              <a:t>аустенитной</a:t>
            </a:r>
            <a:r>
              <a:rPr lang="ru-RU" dirty="0" smtClean="0"/>
              <a:t> центральной обечайки не учитывают.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4234B-0ECB-40A4-A5DE-4EB58A887B19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66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67544" y="260648"/>
            <a:ext cx="81369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Тема №6 Прочность элементов оборудования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6.2. Типовые конструкции аппаратов высокого давления</a:t>
            </a:r>
            <a:endParaRPr lang="ru-RU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4234B-0ECB-40A4-A5DE-4EB58A887B19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67</a:t>
            </a:fld>
            <a:endParaRPr lang="ru-RU"/>
          </a:p>
        </p:txBody>
      </p:sp>
      <p:pic>
        <p:nvPicPr>
          <p:cNvPr id="952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8655" y="1481138"/>
            <a:ext cx="4986689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467544" y="260648"/>
            <a:ext cx="81369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Тема №6 Прочность элементов оборудования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6.2. Типовые конструкции аппаратов высокого давления</a:t>
            </a:r>
            <a:endParaRPr lang="ru-RU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4234B-0ECB-40A4-A5DE-4EB58A887B19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68</a:t>
            </a:fld>
            <a:endParaRPr lang="ru-RU"/>
          </a:p>
        </p:txBody>
      </p:sp>
      <p:pic>
        <p:nvPicPr>
          <p:cNvPr id="962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272" y="1481138"/>
            <a:ext cx="4033456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467544" y="260648"/>
            <a:ext cx="81369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Тема №6 Прочность элементов оборудования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6.2. Типовые конструкции аппаратов высокого давления</a:t>
            </a:r>
            <a:endParaRPr lang="ru-RU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4234B-0ECB-40A4-A5DE-4EB58A887B19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69</a:t>
            </a:fld>
            <a:endParaRPr lang="ru-RU"/>
          </a:p>
        </p:txBody>
      </p:sp>
      <p:pic>
        <p:nvPicPr>
          <p:cNvPr id="972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3894" y="1481138"/>
            <a:ext cx="4036212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467544" y="260648"/>
            <a:ext cx="81369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Тема №6 Прочность элементов оборудования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6.2. Типовые конструкции аппаратов высокого давления</a:t>
            </a:r>
            <a:endParaRPr lang="ru-RU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4234B-0ECB-40A4-A5DE-4EB58A887B19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70</a:t>
            </a:fld>
            <a:endParaRPr lang="ru-RU"/>
          </a:p>
        </p:txBody>
      </p:sp>
      <p:pic>
        <p:nvPicPr>
          <p:cNvPr id="983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9449" y="1481138"/>
            <a:ext cx="4025101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467544" y="260648"/>
            <a:ext cx="81369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Тема №6 Прочность элементов оборудования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6.2. Типовые конструкции аппаратов высокого давления</a:t>
            </a:r>
            <a:endParaRPr lang="ru-RU"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4234B-0ECB-40A4-A5DE-4EB58A887B19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71</a:t>
            </a:fld>
            <a:endParaRPr lang="ru-RU"/>
          </a:p>
        </p:txBody>
      </p:sp>
      <p:pic>
        <p:nvPicPr>
          <p:cNvPr id="993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1196752"/>
            <a:ext cx="4342353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467544" y="260648"/>
            <a:ext cx="81369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Тема №6 Прочность элементов оборудования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6.2. Типовые конструкции аппаратов высокого давления</a:t>
            </a:r>
            <a:endParaRPr lang="ru-RU" dirty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4234B-0ECB-40A4-A5DE-4EB58A887B19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72</a:t>
            </a:fld>
            <a:endParaRPr lang="ru-RU"/>
          </a:p>
        </p:txBody>
      </p:sp>
      <p:pic>
        <p:nvPicPr>
          <p:cNvPr id="1003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47074" y="1481138"/>
            <a:ext cx="3849852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467544" y="260648"/>
            <a:ext cx="81369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Тема №6 Прочность элементов оборудования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6.2. Типовые конструкции аппаратов высокого давления</a:t>
            </a:r>
            <a:endParaRPr lang="ru-RU" dirty="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4234B-0ECB-40A4-A5DE-4EB58A887B19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73</a:t>
            </a:fld>
            <a:endParaRPr lang="ru-RU"/>
          </a:p>
        </p:txBody>
      </p:sp>
      <p:pic>
        <p:nvPicPr>
          <p:cNvPr id="1013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0081" y="1481138"/>
            <a:ext cx="4443838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467544" y="260648"/>
            <a:ext cx="81369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Тема №6 Прочность элементов оборудования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6.2. Типовые конструкции аппаратов высокого давления</a:t>
            </a:r>
            <a:endParaRPr lang="ru-RU" dirty="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4234B-0ECB-40A4-A5DE-4EB58A887B19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74</a:t>
            </a:fld>
            <a:endParaRPr lang="ru-RU"/>
          </a:p>
        </p:txBody>
      </p:sp>
      <p:pic>
        <p:nvPicPr>
          <p:cNvPr id="10240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556792"/>
            <a:ext cx="508635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0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0" y="3573016"/>
            <a:ext cx="5067300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1979712" y="5661248"/>
            <a:ext cx="5760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Соединение цилиндрических обечаек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260648"/>
            <a:ext cx="81369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Тема №6 Прочность элементов оборудования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6.2. Типовые конструкции аппаратов высокого давления</a:t>
            </a:r>
            <a:endParaRPr lang="ru-RU" dirty="0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4234B-0ECB-40A4-A5DE-4EB58A887B19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75</a:t>
            </a:fld>
            <a:endParaRPr lang="ru-RU"/>
          </a:p>
        </p:txBody>
      </p:sp>
      <p:pic>
        <p:nvPicPr>
          <p:cNvPr id="1034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772815"/>
            <a:ext cx="6192688" cy="2192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467544" y="260648"/>
            <a:ext cx="81369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Тема №6 Прочность элементов оборудования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6.2. Типовые конструкции аппаратов высокого давления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1907704" y="4437112"/>
            <a:ext cx="5760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Соединение цилиндрических обечаек</a:t>
            </a:r>
            <a:endParaRPr lang="ru-RU" dirty="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4234B-0ECB-40A4-A5DE-4EB58A887B19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76</a:t>
            </a:fld>
            <a:endParaRPr lang="ru-RU"/>
          </a:p>
        </p:txBody>
      </p:sp>
      <p:pic>
        <p:nvPicPr>
          <p:cNvPr id="1044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412776"/>
            <a:ext cx="2266950" cy="203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4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7904" y="1916832"/>
            <a:ext cx="2028825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4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176" y="1844824"/>
            <a:ext cx="2305050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45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03848" y="4437112"/>
            <a:ext cx="2238375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467544" y="3573016"/>
            <a:ext cx="28803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/>
              <a:t>Плоское днище с коническим переходом</a:t>
            </a:r>
            <a:endParaRPr lang="ru-RU" sz="14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635896" y="3501009"/>
            <a:ext cx="24482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/>
              <a:t>Плоское днище с радиусным переходом </a:t>
            </a:r>
            <a:endParaRPr lang="ru-RU" sz="14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300192" y="3429000"/>
            <a:ext cx="24482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/>
              <a:t>Плоское днище с проточкой</a:t>
            </a:r>
            <a:endParaRPr lang="ru-RU" sz="14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3131840" y="6093296"/>
            <a:ext cx="244827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/>
              <a:t>Сферическое днище</a:t>
            </a:r>
            <a:endParaRPr lang="ru-RU" sz="14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467544" y="260648"/>
            <a:ext cx="81369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Тема №6 Прочность элементов оборудования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6.2. Типовые конструкции аппаратов высокого давления</a:t>
            </a:r>
            <a:endParaRPr lang="ru-RU" dirty="0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4234B-0ECB-40A4-A5DE-4EB58A887B19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77</a:t>
            </a:fld>
            <a:endParaRPr lang="ru-RU"/>
          </a:p>
        </p:txBody>
      </p:sp>
      <p:pic>
        <p:nvPicPr>
          <p:cNvPr id="1054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412776"/>
            <a:ext cx="5000625" cy="199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5776" y="3789040"/>
            <a:ext cx="5067300" cy="199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979712" y="3501008"/>
            <a:ext cx="244827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/>
              <a:t>Эллиптическое днище</a:t>
            </a:r>
            <a:endParaRPr lang="ru-RU" sz="1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339752" y="5877272"/>
            <a:ext cx="59766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/>
              <a:t>Выпуклые днища, сопряженные с многослойной обечайкой без вставки</a:t>
            </a:r>
            <a:endParaRPr lang="ru-RU" sz="1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260648"/>
            <a:ext cx="81369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Тема №6 Прочность элементов оборудования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6.2. Типовые конструкции аппаратов высокого давления</a:t>
            </a:r>
            <a:endParaRPr lang="ru-RU" dirty="0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4234B-0ECB-40A4-A5DE-4EB58A887B19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78</a:t>
            </a:fld>
            <a:endParaRPr lang="ru-RU"/>
          </a:p>
        </p:txBody>
      </p:sp>
      <p:pic>
        <p:nvPicPr>
          <p:cNvPr id="10649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772816"/>
            <a:ext cx="3810000" cy="203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50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1772816"/>
            <a:ext cx="3819525" cy="189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1475656" y="4077072"/>
            <a:ext cx="69847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/>
              <a:t>Выпуклые днища, сопряженные с многослойной обечайкой без вставки</a:t>
            </a:r>
            <a:endParaRPr lang="ru-RU" sz="14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467544" y="260648"/>
            <a:ext cx="81369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Тема №6 Прочность элементов оборудования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6.2. Типовые конструкции аппаратов высокого давления</a:t>
            </a:r>
            <a:endParaRPr lang="ru-RU" dirty="0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4234B-0ECB-40A4-A5DE-4EB58A887B19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79</a:t>
            </a:fld>
            <a:endParaRPr lang="ru-RU"/>
          </a:p>
        </p:txBody>
      </p:sp>
      <p:pic>
        <p:nvPicPr>
          <p:cNvPr id="6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052736"/>
            <a:ext cx="3781425" cy="423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4" y="2132856"/>
            <a:ext cx="29718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395536" y="5445224"/>
            <a:ext cx="511256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/>
              <a:t>Сферические днища с углом сегмента 87°75°, сопряженные с многослойной обечайкой посредством вставки</a:t>
            </a:r>
            <a:endParaRPr lang="ru-RU" sz="1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508104" y="4797152"/>
            <a:ext cx="33843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/>
              <a:t>Кованый фланец</a:t>
            </a:r>
            <a:endParaRPr lang="ru-RU" sz="14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67544" y="260648"/>
            <a:ext cx="81369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Тема №6 Прочность элементов оборудования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6.2. Типовые конструкции аппаратов высокого давления</a:t>
            </a:r>
            <a:endParaRPr lang="ru-RU" dirty="0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4234B-0ECB-40A4-A5DE-4EB58A887B19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80</a:t>
            </a:fld>
            <a:endParaRPr lang="ru-RU"/>
          </a:p>
        </p:txBody>
      </p:sp>
      <p:pic>
        <p:nvPicPr>
          <p:cNvPr id="1075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1196752"/>
            <a:ext cx="2905125" cy="191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52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556792"/>
            <a:ext cx="428625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3861048"/>
            <a:ext cx="2743200" cy="2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5004048" y="3140968"/>
            <a:ext cx="39604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/>
              <a:t>Кованый фланец, сопряженный с многослойной обечайкой</a:t>
            </a:r>
            <a:endParaRPr lang="ru-RU" sz="14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899592" y="4365104"/>
            <a:ext cx="331236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/>
              <a:t>Схема плоской крышки</a:t>
            </a:r>
            <a:endParaRPr lang="ru-RU" sz="14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4139952" y="6165304"/>
            <a:ext cx="424847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/>
              <a:t>Схема конструкции выпуклой крышки</a:t>
            </a:r>
            <a:endParaRPr lang="ru-RU" sz="14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467544" y="260648"/>
            <a:ext cx="81369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Тема №6 Прочность элементов оборудования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6.2. Типовые конструкции аппаратов высокого давления</a:t>
            </a:r>
            <a:endParaRPr lang="ru-RU" dirty="0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4234B-0ECB-40A4-A5DE-4EB58A887B19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81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8129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052736"/>
            <a:ext cx="7326858" cy="4925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4234B-0ECB-40A4-A5DE-4EB58A887B19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82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54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196752"/>
            <a:ext cx="2447925" cy="234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54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3645024"/>
            <a:ext cx="3409950" cy="263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54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20072" y="1340768"/>
            <a:ext cx="3000375" cy="505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4234B-0ECB-40A4-A5DE-4EB58A887B19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83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571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476672"/>
            <a:ext cx="5856081" cy="58750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4234B-0ECB-40A4-A5DE-4EB58A887B19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84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36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980728"/>
            <a:ext cx="6702224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366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3501008"/>
            <a:ext cx="6588224" cy="22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4234B-0ECB-40A4-A5DE-4EB58A887B19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85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673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844824"/>
            <a:ext cx="7643192" cy="3224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4234B-0ECB-40A4-A5DE-4EB58A887B19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86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77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988840"/>
            <a:ext cx="1857375" cy="260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776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824" y="1196752"/>
            <a:ext cx="3933825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776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1772816"/>
            <a:ext cx="49815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776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93386" y="3356992"/>
            <a:ext cx="6850614" cy="2460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4234B-0ECB-40A4-A5DE-4EB58A887B19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87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87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908720"/>
            <a:ext cx="5134171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878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3861048"/>
            <a:ext cx="5112568" cy="2380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4234B-0ECB-40A4-A5DE-4EB58A887B19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88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98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1412776"/>
            <a:ext cx="6291899" cy="4778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4234B-0ECB-40A4-A5DE-4EB58A887B19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89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08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1412776"/>
            <a:ext cx="435635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4234B-0ECB-40A4-A5DE-4EB58A887B19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90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18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700808"/>
            <a:ext cx="8229600" cy="3369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4234B-0ECB-40A4-A5DE-4EB58A887B19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91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8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628800"/>
            <a:ext cx="6810375" cy="445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4234B-0ECB-40A4-A5DE-4EB58A887B19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92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39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772816"/>
            <a:ext cx="8048625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4234B-0ECB-40A4-A5DE-4EB58A887B19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93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49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844824"/>
            <a:ext cx="8229600" cy="351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493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736" y="5445224"/>
            <a:ext cx="4867275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4234B-0ECB-40A4-A5DE-4EB58A887B19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94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59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1052736"/>
            <a:ext cx="2266950" cy="427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595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680" y="5301208"/>
            <a:ext cx="4791075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481328"/>
            <a:ext cx="8363272" cy="45259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Нормы и методы расчета при малоцикловых нагрузках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(ГОСТ 25859-83)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Учитываются циклы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нагружения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рабочий цикл между пуском и остановом аппарата;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циклы при повторяющихся испытаниях давлением;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циклы дополнительных усилий от воздействия крепления элементов сосуда или аппарата и крепления трубопроводов;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циклы, вызванные стесненностью температурных деформаций при эксплуатации аппарата.</a:t>
            </a:r>
          </a:p>
          <a:p>
            <a:pPr>
              <a:buFontTx/>
              <a:buChar char="-"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Тема №6 Прочность элементов оборудования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6.1.Критерии прочности и работоспособности деталей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AD4ED-A058-40C5-B43C-5D59A256BC6D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95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 учитываются циклы: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 ветровых и сейсмических нагрузок;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Нагрузок, возникающих при транспортировке и монтаже;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Если размах колебания нагрузки не превышает 15% для углеродистой и 25%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аустенитной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стали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Если размах колебания разности температур в двух соседних точках (        ) менее 15°С для углеродистых и 20°С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аустенитных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сталей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/>
        </p:nvGraphicFramePr>
        <p:xfrm>
          <a:off x="3419872" y="4581128"/>
          <a:ext cx="720080" cy="4647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47" name="Формула" r:id="rId3" imgW="419040" imgH="228600" progId="Equation.3">
                  <p:embed/>
                </p:oleObj>
              </mc:Choice>
              <mc:Fallback>
                <p:oleObj name="Формула" r:id="rId3" imgW="419040" imgH="2286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9872" y="4581128"/>
                        <a:ext cx="720080" cy="46477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Тема №6 Прочность элементов оборудования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6.1.Критерии прочности и работоспособности деталей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7DAEC-E972-46AD-90DF-49F1E5F22F3A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96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Количество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нагружений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от 1000 до 500000</a:t>
            </a:r>
          </a:p>
          <a:p>
            <a:pPr indent="0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324000" indent="0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Расчет не проводится если: </a:t>
            </a:r>
          </a:p>
          <a:p>
            <a:pPr marL="0" indent="0" algn="just">
              <a:spcBef>
                <a:spcPts val="0"/>
              </a:spcBef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есть положительные результаты эксплуатации аналогичного аппарата при тех же условиях работы и в течение времени не менее расчетной долговечности;</a:t>
            </a:r>
          </a:p>
          <a:p>
            <a:pPr marL="0" indent="0" algn="just">
              <a:spcBef>
                <a:spcPts val="0"/>
              </a:spcBef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выполняется условие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2800" baseline="-25000" dirty="0" err="1" smtClean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28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≤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[N</a:t>
            </a:r>
            <a:r>
              <a:rPr lang="ru-RU" sz="28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aseline="-25000" dirty="0" err="1" smtClean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]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324000" indent="0" algn="just">
              <a:buNone/>
            </a:pPr>
            <a:endParaRPr lang="ru-RU" sz="2800" baseline="30000" dirty="0" smtClean="0">
              <a:latin typeface="Times New Roman" pitchFamily="18" charset="0"/>
              <a:cs typeface="Times New Roman" pitchFamily="18" charset="0"/>
            </a:endParaRPr>
          </a:p>
          <a:p>
            <a:pPr marL="324000" indent="0" algn="just">
              <a:buNone/>
            </a:pPr>
            <a:r>
              <a:rPr lang="ru-RU" sz="2800" baseline="30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[N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l-GR" sz="2400" dirty="0" smtClean="0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p/[p]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l-GR" sz="2400" dirty="0" smtClean="0">
                <a:latin typeface="Times New Roman" pitchFamily="18" charset="0"/>
                <a:cs typeface="Times New Roman" pitchFamily="18" charset="0"/>
              </a:rPr>
              <a:t>ξ·η·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l-GR" sz="2400" dirty="0" smtClean="0"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 номограмме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Тема №6 Прочность элементов оборудования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6.1.Критерии прочности и работоспособности деталей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3EB03-489A-4386-92EF-9853E49F2C06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97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 smtClean="0"/>
              <a:t>1. </a:t>
            </a:r>
            <a:r>
              <a:rPr lang="ru-RU" b="1" dirty="0" smtClean="0"/>
              <a:t>Термические, термохимические способы: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1. </a:t>
            </a:r>
            <a:r>
              <a:rPr lang="ru-RU" b="1" dirty="0" smtClean="0"/>
              <a:t>Термическая обработка деталей</a:t>
            </a:r>
            <a:r>
              <a:rPr lang="ru-RU" dirty="0" smtClean="0"/>
              <a:t>: цель – создание технологических и эксплуатационных свойств детали по всему объему или только на поверхности или одновременно по всему объему и поверхности. Технологические процессы ТО различаются температурой и способом нагрева, скоростью нагрева и охлаждения, закалочной средой и способом охлаждения в закалочных средах.</a:t>
            </a:r>
            <a:br>
              <a:rPr lang="ru-RU" dirty="0" smtClean="0"/>
            </a:br>
            <a:r>
              <a:rPr lang="ru-RU" dirty="0" smtClean="0"/>
              <a:t>2. </a:t>
            </a:r>
            <a:r>
              <a:rPr lang="ru-RU" b="1" dirty="0" smtClean="0"/>
              <a:t>Термомеханическая обработка (ТМО)</a:t>
            </a:r>
            <a:r>
              <a:rPr lang="ru-RU" dirty="0" smtClean="0"/>
              <a:t>. При ТМО совмещаются операции обработки давлением с термической обработкой деталей или заготовок. ТМО применяется при волочении и других способах получения заготовок путем деформирования металла. При ТМО измельчается зерно и создается определенная структура сплава. В результате этого повышаются прочностные характеристики, а чувствительность сплава к надрезам снижается.</a:t>
            </a:r>
            <a:br>
              <a:rPr lang="ru-RU" dirty="0" smtClean="0"/>
            </a:br>
            <a:r>
              <a:rPr lang="ru-RU" dirty="0" smtClean="0"/>
              <a:t>3. </a:t>
            </a:r>
            <a:r>
              <a:rPr lang="ru-RU" b="1" dirty="0" smtClean="0"/>
              <a:t>Поверхностная закалка. </a:t>
            </a:r>
            <a:r>
              <a:rPr lang="ru-RU" dirty="0" smtClean="0"/>
              <a:t>Ей подвергают детали из средне- и высокоуглеродистых сталей, а также из чугунов, в которых содержание связанного углерода в металлической основе составляет 0,4-0,85%. Поверхностный нагрев детали осуществляется газовым пламенем (при закалке деталей крупногабаритных и сложной формы), токами высокой частоты (увеличивает срок службы деталей примерно в 3 раза), распыленными электролитами.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4234B-0ECB-40A4-A5DE-4EB58A887B19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98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67544" y="260648"/>
            <a:ext cx="8435280" cy="77809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dirty="0" smtClean="0"/>
              <a:t>Способы повышения износостойкости и долговечности деталей</a:t>
            </a:r>
            <a:endParaRPr lang="ru-RU" sz="2400" dirty="0"/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 smtClean="0"/>
              <a:t>4. </a:t>
            </a:r>
            <a:r>
              <a:rPr lang="ru-RU" b="1" dirty="0" smtClean="0"/>
              <a:t>Термодиффузионное (химико-термическое) упрочнение </a:t>
            </a:r>
            <a:r>
              <a:rPr lang="ru-RU" dirty="0" smtClean="0"/>
              <a:t>– осуществляется в результате насыщения поверхности детали легирующими элементами, которые изменяют химический состав и структуру поверхностного слоя. Ускорение процессов диффузии обеспечивается высокотемпературным нагревом. Получение конечных микроструктур и заданных поверхностных свойств достигается дополнительной термической обработкой.</a:t>
            </a:r>
            <a:br>
              <a:rPr lang="ru-RU" dirty="0" smtClean="0"/>
            </a:br>
            <a:r>
              <a:rPr lang="ru-RU" dirty="0" smtClean="0"/>
              <a:t>Любой процесс термодиффузии протекает в три стадии: — образование активных атомов легирующих элементов в реакционной среде, — их адсорбция на поверхности детали, — их диффузия вглубь металла. Реакционная среда, содержащая легирующий элемент, может быть газообразной, жидкой, пастообразной или порошкообразной.</a:t>
            </a:r>
            <a:br>
              <a:rPr lang="ru-RU" dirty="0" smtClean="0"/>
            </a:br>
            <a:r>
              <a:rPr lang="ru-RU" dirty="0" smtClean="0"/>
              <a:t>а) </a:t>
            </a:r>
            <a:r>
              <a:rPr lang="ru-RU" b="1" dirty="0" smtClean="0"/>
              <a:t>Цементация</a:t>
            </a:r>
            <a:r>
              <a:rPr lang="ru-RU" dirty="0" smtClean="0"/>
              <a:t> – процесс насыщения углеродом стальных деталей. Для цементации применяют качественные углеродистые и легированные стали с содержанием углерода от 0,08% до 0,35%. Цементации подвергают детали, работающие при интенсивном износе трением, в условиях знакопеременных нагрузок, но без влияния коррозионного фактора – поршневые пальцы, кулачки распределительных валов, плунжерные пары насосов, толкатели и др.</a:t>
            </a:r>
            <a:br>
              <a:rPr lang="ru-RU" dirty="0" smtClean="0"/>
            </a:br>
            <a:r>
              <a:rPr lang="ru-RU" dirty="0" smtClean="0"/>
              <a:t>б) </a:t>
            </a:r>
            <a:r>
              <a:rPr lang="ru-RU" b="1" dirty="0" smtClean="0"/>
              <a:t>Азотирование (</a:t>
            </a:r>
            <a:r>
              <a:rPr lang="ru-RU" b="1" dirty="0" err="1" smtClean="0"/>
              <a:t>нитрирование</a:t>
            </a:r>
            <a:r>
              <a:rPr lang="ru-RU" dirty="0" smtClean="0"/>
              <a:t>)- процесс насыщения азотом поверхностей стальных и чугунных деталей. При азотировании повышается поверхностная твердость, износостойкость, предел усталости и коррозионная стойкость при работе во влажной атмосфере, паре и пресной воде. Свойства слоя сохраняются при температуре до 500 С. 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4234B-0ECB-40A4-A5DE-4EB58A887B19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99</a:t>
            </a:fld>
            <a:endParaRPr lang="ru-RU"/>
          </a:p>
        </p:txBody>
      </p:sp>
      <p:sp>
        <p:nvSpPr>
          <p:cNvPr id="6" name="Заголовок 4"/>
          <p:cNvSpPr>
            <a:spLocks noGrp="1"/>
          </p:cNvSpPr>
          <p:nvPr>
            <p:ph type="title"/>
          </p:nvPr>
        </p:nvSpPr>
        <p:spPr>
          <a:xfrm>
            <a:off x="467544" y="260648"/>
            <a:ext cx="8435280" cy="77809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dirty="0" smtClean="0"/>
              <a:t>Способы повышения износостойкости и долговечности деталей</a:t>
            </a:r>
            <a:endParaRPr lang="ru-RU" sz="2400" dirty="0"/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4896544"/>
          </a:xfrm>
        </p:spPr>
        <p:txBody>
          <a:bodyPr>
            <a:noAutofit/>
          </a:bodyPr>
          <a:lstStyle/>
          <a:p>
            <a:r>
              <a:rPr lang="ru-RU" sz="1200" dirty="0" smtClean="0"/>
              <a:t>в</a:t>
            </a:r>
            <a:r>
              <a:rPr lang="ru-RU" sz="1200" b="1" dirty="0" smtClean="0"/>
              <a:t>) </a:t>
            </a:r>
            <a:r>
              <a:rPr lang="ru-RU" sz="1200" b="1" dirty="0" err="1" smtClean="0"/>
              <a:t>Нитроцементация</a:t>
            </a:r>
            <a:r>
              <a:rPr lang="ru-RU" sz="1200" b="1" dirty="0" smtClean="0"/>
              <a:t> (цианирование</a:t>
            </a:r>
            <a:r>
              <a:rPr lang="ru-RU" sz="1200" dirty="0" smtClean="0"/>
              <a:t>) – процесс одновременного насыщения поверхности детали углеродом и азотом. Наиболее распространена </a:t>
            </a:r>
            <a:r>
              <a:rPr lang="ru-RU" sz="1200" dirty="0" err="1" smtClean="0"/>
              <a:t>нитроцементация</a:t>
            </a:r>
            <a:r>
              <a:rPr lang="ru-RU" sz="1200" dirty="0" smtClean="0"/>
              <a:t> в среде природного газа с добавками до 15% аммиака. Процесс осуществляется по технологической схеме цементации на таком же оборудовании.</a:t>
            </a:r>
            <a:br>
              <a:rPr lang="ru-RU" sz="1200" dirty="0" smtClean="0"/>
            </a:br>
            <a:r>
              <a:rPr lang="ru-RU" sz="1200" dirty="0" smtClean="0"/>
              <a:t>Износостойкость </a:t>
            </a:r>
            <a:r>
              <a:rPr lang="ru-RU" sz="1200" dirty="0" err="1" smtClean="0"/>
              <a:t>цианированного</a:t>
            </a:r>
            <a:r>
              <a:rPr lang="ru-RU" sz="1200" dirty="0" smtClean="0"/>
              <a:t> слоя в 2-3 раза выше, чем у цементированного. Пластические свойства </a:t>
            </a:r>
            <a:r>
              <a:rPr lang="ru-RU" sz="1200" dirty="0" err="1" smtClean="0"/>
              <a:t>цианированного</a:t>
            </a:r>
            <a:r>
              <a:rPr lang="ru-RU" sz="1200" dirty="0" smtClean="0"/>
              <a:t> слоя выше, чем у азотированного. </a:t>
            </a:r>
            <a:r>
              <a:rPr lang="ru-RU" sz="1200" dirty="0" err="1" smtClean="0"/>
              <a:t>Нитроцементацией</a:t>
            </a:r>
            <a:r>
              <a:rPr lang="ru-RU" sz="1200" dirty="0" smtClean="0"/>
              <a:t> упрочняют валы, оси. Зубчатые колеса, втулки, болты, гайки.</a:t>
            </a:r>
            <a:br>
              <a:rPr lang="ru-RU" sz="1200" dirty="0" smtClean="0"/>
            </a:br>
            <a:r>
              <a:rPr lang="ru-RU" sz="1200" dirty="0" smtClean="0"/>
              <a:t>г) </a:t>
            </a:r>
            <a:r>
              <a:rPr lang="ru-RU" sz="1200" b="1" dirty="0" err="1" smtClean="0"/>
              <a:t>Силицирование</a:t>
            </a:r>
            <a:r>
              <a:rPr lang="ru-RU" sz="1200" dirty="0" smtClean="0"/>
              <a:t> – процесс насыщения кремнием низко- и среднеуглеродистых сталей, ковких и высокопрочных чугунов. </a:t>
            </a:r>
            <a:r>
              <a:rPr lang="ru-RU" sz="1200" dirty="0" err="1" smtClean="0"/>
              <a:t>Силицирование</a:t>
            </a:r>
            <a:r>
              <a:rPr lang="ru-RU" sz="1200" dirty="0" smtClean="0"/>
              <a:t> применяется для повышения коррозионной стойкости углеродистых сплавов и замены ими легированных сплавов. </a:t>
            </a:r>
            <a:r>
              <a:rPr lang="ru-RU" sz="1200" dirty="0" err="1" smtClean="0"/>
              <a:t>Силицированием</a:t>
            </a:r>
            <a:r>
              <a:rPr lang="ru-RU" sz="1200" dirty="0" smtClean="0"/>
              <a:t> защищают от коррозии клапаны и детали судовой арматуры, валики роторов насосов и крылатки, болты и гайки.</a:t>
            </a:r>
            <a:br>
              <a:rPr lang="ru-RU" sz="1200" dirty="0" smtClean="0"/>
            </a:br>
            <a:r>
              <a:rPr lang="ru-RU" sz="1200" dirty="0" err="1" smtClean="0"/>
              <a:t>д</a:t>
            </a:r>
            <a:r>
              <a:rPr lang="ru-RU" sz="1200" dirty="0" smtClean="0"/>
              <a:t>) </a:t>
            </a:r>
            <a:r>
              <a:rPr lang="ru-RU" sz="1200" b="1" dirty="0" smtClean="0"/>
              <a:t>Алитирование</a:t>
            </a:r>
            <a:r>
              <a:rPr lang="ru-RU" sz="1200" dirty="0" smtClean="0"/>
              <a:t> – насыщение поверхностей деталей алюминием. После алитирования повышаются жаростойкость, </a:t>
            </a:r>
            <a:r>
              <a:rPr lang="ru-RU" sz="1200" dirty="0" err="1" smtClean="0"/>
              <a:t>окалино</a:t>
            </a:r>
            <a:r>
              <a:rPr lang="ru-RU" sz="1200" dirty="0" smtClean="0"/>
              <a:t> – и коррозионная стойкость в атмосфере. Алитирование применяется для лопаток газовых турбин, выхлопных коллекторов ДВС, деталей форсунок паровых котлов, клапанов, кожухов </a:t>
            </a:r>
            <a:r>
              <a:rPr lang="ru-RU" sz="1200" dirty="0" err="1" smtClean="0"/>
              <a:t>паро</a:t>
            </a:r>
            <a:r>
              <a:rPr lang="ru-RU" sz="1200" dirty="0" smtClean="0"/>
              <a:t>- и воздухонагревателей.</a:t>
            </a:r>
            <a:br>
              <a:rPr lang="ru-RU" sz="1200" dirty="0" smtClean="0"/>
            </a:br>
            <a:r>
              <a:rPr lang="ru-RU" sz="1200" dirty="0" smtClean="0"/>
              <a:t>е) </a:t>
            </a:r>
            <a:r>
              <a:rPr lang="ru-RU" sz="1200" b="1" dirty="0" err="1" smtClean="0"/>
              <a:t>Сульфидирование</a:t>
            </a:r>
            <a:r>
              <a:rPr lang="ru-RU" sz="1200" b="1" dirty="0" smtClean="0"/>
              <a:t> (</a:t>
            </a:r>
            <a:r>
              <a:rPr lang="ru-RU" sz="1200" b="1" dirty="0" err="1" smtClean="0"/>
              <a:t>сульфоцианирование</a:t>
            </a:r>
            <a:r>
              <a:rPr lang="ru-RU" sz="1200" b="1" dirty="0" smtClean="0"/>
              <a:t>)</a:t>
            </a:r>
            <a:r>
              <a:rPr lang="ru-RU" sz="1200" dirty="0" smtClean="0"/>
              <a:t> – насыщение поверхности детали серой и серой с азотом. Процессы применяются после окончательной механической обработки для поверхностей трения деталей, изготовленных из сталей, чугунов, бронз, латуней и баббитов. Износостойкость повышается не за счет увеличения твердости, а благодаря образованию пленок сульфидных химических соединений, предотвращающих прямой контакт трущихся поверхностей и выполняющих роль смазки.</a:t>
            </a:r>
            <a:br>
              <a:rPr lang="ru-RU" sz="1200" dirty="0" smtClean="0"/>
            </a:br>
            <a:r>
              <a:rPr lang="ru-RU" sz="1200" dirty="0" smtClean="0"/>
              <a:t>ж) </a:t>
            </a:r>
            <a:r>
              <a:rPr lang="ru-RU" sz="1200" b="1" dirty="0" smtClean="0"/>
              <a:t>Диффузионное хромирование</a:t>
            </a:r>
            <a:r>
              <a:rPr lang="ru-RU" sz="1200" dirty="0" smtClean="0"/>
              <a:t> — На поверхности детали образуется химически стойкий, прочный при высоких температурах слой, состоящий из сложных карбидов При содержании в поверхностном слое хрома около 50% резко повышается коррозионная стойкость. Недостаток способа: необходимость создания высоких температур (1000-13000 С). Применяется для повышения износостойкости поршневых колец, деталей топливной аппаратуры, паровой арматуры.</a:t>
            </a:r>
            <a:br>
              <a:rPr lang="ru-RU" sz="1200" dirty="0" smtClean="0"/>
            </a:br>
            <a:endParaRPr lang="ru-RU" sz="1200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4234B-0ECB-40A4-A5DE-4EB58A887B19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100</a:t>
            </a:fld>
            <a:endParaRPr lang="ru-RU"/>
          </a:p>
        </p:txBody>
      </p:sp>
      <p:sp>
        <p:nvSpPr>
          <p:cNvPr id="6" name="Заголовок 4"/>
          <p:cNvSpPr>
            <a:spLocks noGrp="1"/>
          </p:cNvSpPr>
          <p:nvPr>
            <p:ph type="title"/>
          </p:nvPr>
        </p:nvSpPr>
        <p:spPr>
          <a:xfrm>
            <a:off x="467544" y="260648"/>
            <a:ext cx="8435280" cy="77809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dirty="0" smtClean="0"/>
              <a:t>Способы повышения износостойкости и долговечности деталей</a:t>
            </a:r>
            <a:endParaRPr lang="ru-RU" sz="2400" dirty="0"/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95536" y="1340768"/>
            <a:ext cx="8229600" cy="4525963"/>
          </a:xfrm>
        </p:spPr>
        <p:txBody>
          <a:bodyPr>
            <a:noAutofit/>
          </a:bodyPr>
          <a:lstStyle/>
          <a:p>
            <a:r>
              <a:rPr lang="ru-RU" sz="1400" dirty="0" smtClean="0"/>
              <a:t>5. </a:t>
            </a:r>
            <a:r>
              <a:rPr lang="ru-RU" sz="1400" b="1" dirty="0" smtClean="0"/>
              <a:t>Термохимическое упрочнение</a:t>
            </a:r>
            <a:r>
              <a:rPr lang="ru-RU" sz="1400" dirty="0" smtClean="0"/>
              <a:t> – деталь обмазывается </a:t>
            </a:r>
            <a:r>
              <a:rPr lang="ru-RU" sz="1400" dirty="0" err="1" smtClean="0"/>
              <a:t>энерговыделяющими</a:t>
            </a:r>
            <a:r>
              <a:rPr lang="ru-RU" sz="1400" dirty="0" smtClean="0"/>
              <a:t> термитными пастами. Термитная смесь состоит из кислородосодержащих веществ и порошков алюминия, магния, железа, кальция и связующего вещества. После поджигания смеси на поверхности детали развиваются температуры до 600-800 С. В результате реакции, легирующий элемент диффундирует в поверхность детали.</a:t>
            </a:r>
          </a:p>
          <a:p>
            <a:r>
              <a:rPr lang="ru-RU" sz="1400" dirty="0" smtClean="0"/>
              <a:t>2. </a:t>
            </a:r>
            <a:r>
              <a:rPr lang="ru-RU" sz="1400" b="1" dirty="0" smtClean="0"/>
              <a:t>Электрохимические и электрофизические способы:</a:t>
            </a:r>
            <a:br>
              <a:rPr lang="ru-RU" sz="1400" b="1" dirty="0" smtClean="0"/>
            </a:br>
            <a:r>
              <a:rPr lang="ru-RU" sz="1400" b="1" dirty="0" smtClean="0"/>
              <a:t>1. Гальванические способы упрочнения.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а) </a:t>
            </a:r>
            <a:r>
              <a:rPr lang="ru-RU" sz="1400" b="1" dirty="0" smtClean="0"/>
              <a:t>Твердое никелирование </a:t>
            </a:r>
            <a:r>
              <a:rPr lang="ru-RU" sz="1400" dirty="0" smtClean="0"/>
              <a:t>– позволяет восстановить размеры деталей и повысить износостойкость. Толщина покрытий достигает 2 мм. После отжига покрытия при температуре 300-4000 С в течение 1 часа </a:t>
            </a:r>
            <a:r>
              <a:rPr lang="ru-RU" sz="1400" dirty="0" err="1" smtClean="0"/>
              <a:t>микротвердость</a:t>
            </a:r>
            <a:r>
              <a:rPr lang="ru-RU" sz="1400" dirty="0" smtClean="0"/>
              <a:t> находится в пределах Н 750-900. Процесс никелирования применяется для упрочнения коленчатых валов, поршневых пальцев, поршней и втулок гидравлических машин.</a:t>
            </a:r>
            <a:br>
              <a:rPr lang="ru-RU" sz="1400" dirty="0" smtClean="0"/>
            </a:br>
            <a:r>
              <a:rPr lang="ru-RU" sz="1400" dirty="0" smtClean="0"/>
              <a:t>б) </a:t>
            </a:r>
            <a:r>
              <a:rPr lang="ru-RU" sz="1400" b="1" dirty="0" smtClean="0"/>
              <a:t>Электролитическое </a:t>
            </a:r>
            <a:r>
              <a:rPr lang="ru-RU" sz="1400" b="1" dirty="0" err="1" smtClean="0"/>
              <a:t>фосфатирование</a:t>
            </a:r>
            <a:r>
              <a:rPr lang="ru-RU" sz="1400" b="1" dirty="0" smtClean="0"/>
              <a:t> </a:t>
            </a:r>
            <a:r>
              <a:rPr lang="ru-RU" sz="1400" dirty="0" smtClean="0"/>
              <a:t>– производят после окончательной механической обработки. В зависимости от назначения толщину пленки получают от 0,002 до 0,016 мм и более. Фосфатные пленки облегчают процессы приработки деталей и повышают противозадирные свойства.</a:t>
            </a:r>
            <a:br>
              <a:rPr lang="ru-RU" sz="1400" dirty="0" smtClean="0"/>
            </a:br>
            <a:r>
              <a:rPr lang="ru-RU" sz="1400" dirty="0" smtClean="0"/>
              <a:t>в) </a:t>
            </a:r>
            <a:r>
              <a:rPr lang="ru-RU" sz="1400" b="1" dirty="0" smtClean="0"/>
              <a:t>Эмалирование</a:t>
            </a:r>
            <a:r>
              <a:rPr lang="ru-RU" sz="1400" dirty="0" smtClean="0"/>
              <a:t> – процесс получения электролитическим путем плотных защитно-декоративных </a:t>
            </a:r>
            <a:r>
              <a:rPr lang="ru-RU" sz="1400" dirty="0" err="1" smtClean="0"/>
              <a:t>эмалевидных</a:t>
            </a:r>
            <a:r>
              <a:rPr lang="ru-RU" sz="1400" dirty="0" smtClean="0"/>
              <a:t> пленок толщиной 0,01-0,12 мм. Эмалевый слой стоек в органических растворителях и кислотах, минеральных маслах и мылах. Слой не растрескивается при ударных и сжимающих нагрузках и выдерживает нагрев до температуры 3000С. Твердые </a:t>
            </a:r>
            <a:r>
              <a:rPr lang="ru-RU" sz="1400" dirty="0" err="1" smtClean="0"/>
              <a:t>эмалиро-ванные</a:t>
            </a:r>
            <a:r>
              <a:rPr lang="ru-RU" sz="1400" dirty="0" smtClean="0"/>
              <a:t> покрытия получают на алюминии в электролитах, состоящих из растворов щавелевой, борной и лимонной кислот.</a:t>
            </a:r>
            <a:endParaRPr lang="ru-RU" sz="1400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4234B-0ECB-40A4-A5DE-4EB58A887B19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101</a:t>
            </a:fld>
            <a:endParaRPr lang="ru-RU"/>
          </a:p>
        </p:txBody>
      </p:sp>
      <p:sp>
        <p:nvSpPr>
          <p:cNvPr id="6" name="Заголовок 4"/>
          <p:cNvSpPr>
            <a:spLocks noGrp="1"/>
          </p:cNvSpPr>
          <p:nvPr>
            <p:ph type="title"/>
          </p:nvPr>
        </p:nvSpPr>
        <p:spPr>
          <a:xfrm>
            <a:off x="467544" y="260648"/>
            <a:ext cx="8435280" cy="77809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dirty="0" smtClean="0"/>
              <a:t>Способы повышения износостойкости и долговечности деталей</a:t>
            </a:r>
            <a:endParaRPr lang="ru-RU" sz="2400" dirty="0"/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95536" y="1268760"/>
            <a:ext cx="8229600" cy="4525963"/>
          </a:xfrm>
        </p:spPr>
        <p:txBody>
          <a:bodyPr>
            <a:noAutofit/>
          </a:bodyPr>
          <a:lstStyle/>
          <a:p>
            <a:r>
              <a:rPr lang="ru-RU" sz="1400" dirty="0" smtClean="0"/>
              <a:t>г) </a:t>
            </a:r>
            <a:r>
              <a:rPr lang="ru-RU" sz="1400" b="1" dirty="0" smtClean="0"/>
              <a:t>Электролитическое лужение и свинцевание</a:t>
            </a:r>
            <a:r>
              <a:rPr lang="ru-RU" sz="1400" dirty="0" smtClean="0"/>
              <a:t> – для коррозионной защиты деталей, облегчения процессов пайки деталей и снижения сопротивления в контактах </a:t>
            </a:r>
            <a:r>
              <a:rPr lang="ru-RU" sz="1400" dirty="0" err="1" smtClean="0"/>
              <a:t>электропередающих</a:t>
            </a:r>
            <a:r>
              <a:rPr lang="ru-RU" sz="1400" dirty="0" smtClean="0"/>
              <a:t> устройств. Лужение производится в кислых и щелочных электролитах, а свинцевание – в </a:t>
            </a:r>
            <a:r>
              <a:rPr lang="ru-RU" sz="1400" dirty="0" err="1" smtClean="0"/>
              <a:t>борфтористоводородных</a:t>
            </a:r>
            <a:r>
              <a:rPr lang="ru-RU" sz="1400" dirty="0" smtClean="0"/>
              <a:t>, </a:t>
            </a:r>
            <a:r>
              <a:rPr lang="ru-RU" sz="1400" dirty="0" err="1" smtClean="0"/>
              <a:t>кремнийфтористоводородных</a:t>
            </a:r>
            <a:r>
              <a:rPr lang="ru-RU" sz="1400" dirty="0" smtClean="0"/>
              <a:t> и щелочных электролитах.</a:t>
            </a:r>
            <a:br>
              <a:rPr lang="ru-RU" sz="1400" dirty="0" smtClean="0"/>
            </a:br>
            <a:r>
              <a:rPr lang="ru-RU" sz="1400" b="1" dirty="0" smtClean="0"/>
              <a:t>2. Химические способы нанесения покрытия</a:t>
            </a:r>
            <a:r>
              <a:rPr lang="ru-RU" sz="1400" dirty="0" smtClean="0"/>
              <a:t>. Используются для повышения долговечности и надежности деталей гидравлических машин, аппаратов. Поверхность детали проходит предварительную обработку, достигается определенная чистота обработки, производится обезжиривание и протравливание. Затем деталь погружается в ванну с раствором, содержащим необходимый элемент, который оседает на поверхности детали. Получение заданных свойств достигается последующей химической обработкой.</a:t>
            </a:r>
            <a:br>
              <a:rPr lang="ru-RU" sz="1400" dirty="0" smtClean="0"/>
            </a:br>
            <a:r>
              <a:rPr lang="ru-RU" sz="1400" b="1" dirty="0" smtClean="0"/>
              <a:t>3.Электроискровое упрочнение.</a:t>
            </a:r>
            <a:r>
              <a:rPr lang="ru-RU" sz="1400" dirty="0" smtClean="0"/>
              <a:t> При электроискровом или электроимпульсном разряде в цепи постоянного тока происходит перенос материала анода на катод.</a:t>
            </a:r>
            <a:br>
              <a:rPr lang="ru-RU" sz="1400" dirty="0" smtClean="0"/>
            </a:br>
            <a:r>
              <a:rPr lang="ru-RU" sz="1400" dirty="0" smtClean="0"/>
              <a:t>Деталь включается в цепь в качестве катода, анодом служит инструмент из упрочняющего материала. В процессе разряда происходят оплавление тонкого слоя детали, легирование этого слоя перенесенным материалом анода, диффузия легирующего материала под этот слой и наплавка на него материала. В результате быстрого охлаждения происходит термическое упрочнение.</a:t>
            </a:r>
            <a:br>
              <a:rPr lang="ru-RU" sz="1400" dirty="0" smtClean="0"/>
            </a:br>
            <a:endParaRPr lang="ru-RU" sz="1400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4234B-0ECB-40A4-A5DE-4EB58A887B19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102</a:t>
            </a:fld>
            <a:endParaRPr lang="ru-RU"/>
          </a:p>
        </p:txBody>
      </p:sp>
      <p:sp>
        <p:nvSpPr>
          <p:cNvPr id="6" name="Заголовок 4"/>
          <p:cNvSpPr>
            <a:spLocks noGrp="1"/>
          </p:cNvSpPr>
          <p:nvPr>
            <p:ph type="title"/>
          </p:nvPr>
        </p:nvSpPr>
        <p:spPr>
          <a:xfrm>
            <a:off x="467544" y="260648"/>
            <a:ext cx="8435280" cy="77809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dirty="0" smtClean="0"/>
              <a:t>Способы повышения износостойкости и долговечности деталей</a:t>
            </a:r>
            <a:endParaRPr lang="ru-RU" sz="2400" dirty="0"/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ru-RU" sz="2900" b="1" dirty="0" smtClean="0"/>
              <a:t>4.Электроконтактное упрочнение</a:t>
            </a:r>
            <a:r>
              <a:rPr lang="ru-RU" sz="2900" dirty="0" smtClean="0"/>
              <a:t>. За счет переноса легирующего материала, процесса его диффузии и закалки, образуется упрочненный поверхностный слой. Для </a:t>
            </a:r>
            <a:r>
              <a:rPr lang="ru-RU" sz="2900" dirty="0" err="1" smtClean="0"/>
              <a:t>электроконтактного</a:t>
            </a:r>
            <a:r>
              <a:rPr lang="ru-RU" sz="2900" dirty="0" smtClean="0"/>
              <a:t> упрочнения необходимы рабочие токи 300-1500А при напряжении 3-6 В.</a:t>
            </a:r>
          </a:p>
          <a:p>
            <a:r>
              <a:rPr lang="ru-RU" sz="2900" b="1" dirty="0" smtClean="0"/>
              <a:t>3. Механическое упрочнение поверхностей деталей.</a:t>
            </a:r>
            <a:r>
              <a:rPr lang="ru-RU" sz="2900" dirty="0" smtClean="0"/>
              <a:t/>
            </a:r>
            <a:br>
              <a:rPr lang="ru-RU" sz="2900" dirty="0" smtClean="0"/>
            </a:br>
            <a:r>
              <a:rPr lang="ru-RU" sz="2900" dirty="0" smtClean="0"/>
              <a:t>1</a:t>
            </a:r>
            <a:r>
              <a:rPr lang="ru-RU" sz="2900" b="1" dirty="0" smtClean="0"/>
              <a:t>. Пластическое деформирование </a:t>
            </a:r>
            <a:r>
              <a:rPr lang="ru-RU" sz="2900" dirty="0" smtClean="0"/>
              <a:t>– происходит изменение формы кристаллов и измельчение зерен сплава. Изменяются </a:t>
            </a:r>
            <a:r>
              <a:rPr lang="ru-RU" sz="2900" dirty="0" err="1" smtClean="0"/>
              <a:t>физико</a:t>
            </a:r>
            <a:r>
              <a:rPr lang="ru-RU" sz="2900" dirty="0" smtClean="0"/>
              <a:t>- механические свойства поверхностного слоя, повышается твердость, прочность, коррозийно-усталостная прочность, контактная выносливость и износостойкость.</a:t>
            </a:r>
            <a:br>
              <a:rPr lang="ru-RU" sz="2900" dirty="0" smtClean="0"/>
            </a:br>
            <a:r>
              <a:rPr lang="ru-RU" sz="2900" dirty="0" smtClean="0"/>
              <a:t>Упрочнение поверхности деталей наклепом осуществляется обдувкой стальной или чугунной дробью, обкаткой шариками и роликами, алмазным </a:t>
            </a:r>
            <a:r>
              <a:rPr lang="ru-RU" sz="2900" dirty="0" err="1" smtClean="0"/>
              <a:t>выглаживанием</a:t>
            </a:r>
            <a:r>
              <a:rPr lang="ru-RU" sz="2900" dirty="0" smtClean="0"/>
              <a:t>, </a:t>
            </a:r>
            <a:r>
              <a:rPr lang="ru-RU" sz="2900" dirty="0" err="1" smtClean="0"/>
              <a:t>виброобкатыванием</a:t>
            </a:r>
            <a:r>
              <a:rPr lang="ru-RU" sz="2900" dirty="0" smtClean="0"/>
              <a:t> и чеканкой, центробежным (динамическим) движением шариков и гидроабразивным полированием. Во всех процессах используются смазочно-охлаждающие жидкости для уменьшения трения и облегчения деформации.</a:t>
            </a:r>
            <a:br>
              <a:rPr lang="ru-RU" sz="2900" dirty="0" smtClean="0"/>
            </a:br>
            <a:r>
              <a:rPr lang="ru-RU" sz="2900" dirty="0" smtClean="0"/>
              <a:t>2. </a:t>
            </a:r>
            <a:r>
              <a:rPr lang="ru-RU" sz="2900" b="1" dirty="0" smtClean="0"/>
              <a:t>Дробеструйная обработка </a:t>
            </a:r>
            <a:r>
              <a:rPr lang="ru-RU" sz="2900" dirty="0" smtClean="0"/>
              <a:t>– проводится на пневматических или центробежных </a:t>
            </a:r>
            <a:r>
              <a:rPr lang="ru-RU" sz="2900" dirty="0" err="1" smtClean="0"/>
              <a:t>дробометах</a:t>
            </a:r>
            <a:r>
              <a:rPr lang="ru-RU" sz="2900" dirty="0" smtClean="0"/>
              <a:t>. Пневматические </a:t>
            </a:r>
            <a:r>
              <a:rPr lang="ru-RU" sz="2900" dirty="0" err="1" smtClean="0"/>
              <a:t>дробометы</a:t>
            </a:r>
            <a:r>
              <a:rPr lang="ru-RU" sz="2900" dirty="0" smtClean="0"/>
              <a:t> используются для обработки внутренних поверхностей или деталей сложной формы (спиральных пружин). Применение стальной дроби дает лучшие результаты, чем чугунной.</a:t>
            </a:r>
            <a:br>
              <a:rPr lang="ru-RU" sz="2900" dirty="0" smtClean="0"/>
            </a:br>
            <a:r>
              <a:rPr lang="ru-RU" sz="2900" dirty="0" smtClean="0"/>
              <a:t>Сочетание предварительной упрочняющей термической или химико-термической обработки с обдувкой дробью увеличивает срок службы сварных швов в 3 раза, коленчатых валов – в 9 раз.</a:t>
            </a:r>
            <a:br>
              <a:rPr lang="ru-RU" sz="2900" dirty="0" smtClean="0"/>
            </a:br>
            <a:endParaRPr lang="ru-RU" sz="2900" dirty="0" smtClean="0"/>
          </a:p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4234B-0ECB-40A4-A5DE-4EB58A887B19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103</a:t>
            </a:fld>
            <a:endParaRPr lang="ru-RU"/>
          </a:p>
        </p:txBody>
      </p:sp>
      <p:sp>
        <p:nvSpPr>
          <p:cNvPr id="6" name="Заголовок 4"/>
          <p:cNvSpPr>
            <a:spLocks noGrp="1"/>
          </p:cNvSpPr>
          <p:nvPr>
            <p:ph type="title"/>
          </p:nvPr>
        </p:nvSpPr>
        <p:spPr>
          <a:xfrm>
            <a:off x="467544" y="260648"/>
            <a:ext cx="8435280" cy="77809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dirty="0" smtClean="0"/>
              <a:t>Способы повышения износостойкости и долговечности деталей</a:t>
            </a:r>
            <a:endParaRPr lang="ru-RU" sz="2400" dirty="0"/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ru-RU" sz="2900" dirty="0" smtClean="0"/>
              <a:t>3</a:t>
            </a:r>
            <a:r>
              <a:rPr lang="ru-RU" sz="2900" b="1" dirty="0" smtClean="0"/>
              <a:t>. Обкатка роликами и шариками </a:t>
            </a:r>
            <a:r>
              <a:rPr lang="ru-RU" sz="2900" dirty="0" smtClean="0"/>
              <a:t>— производится на токарных станках (цилиндрические поверхности) и строгальных (плоские поверхности). Форма поверхности ролика влияет на степень и качество наклепа. Уменьшение диаметра ролика и радиуса </a:t>
            </a:r>
            <a:r>
              <a:rPr lang="ru-RU" sz="2900" dirty="0" err="1" smtClean="0"/>
              <a:t>скругления</a:t>
            </a:r>
            <a:r>
              <a:rPr lang="ru-RU" sz="2900" dirty="0" smtClean="0"/>
              <a:t> контактной поверхности повышают глубину и степень наклепа. Использование шарика вместо ролика заменяет трение качения на трение качения и верчения. Качество обработки улучшается, время обкатки сокращается.</a:t>
            </a:r>
          </a:p>
          <a:p>
            <a:r>
              <a:rPr lang="ru-RU" sz="2900" b="1" dirty="0" smtClean="0"/>
              <a:t>4.Вибрационная обработка</a:t>
            </a:r>
            <a:r>
              <a:rPr lang="ru-RU" sz="2900" dirty="0" smtClean="0"/>
              <a:t>. Кроме упрочнения создает определенный микрорельеф поверхности, который улучшает условия смазки в поверхностях трения. Повышается износостойкость. Упрочняющий инструмент может иметь вибрацию в одном, двух направлениях или совершать комбинированное движение. Способ используется для упрочнения и создания микрорельефа в поверхностях подшипников и цилиндровых втулок ДВС.</a:t>
            </a:r>
          </a:p>
          <a:p>
            <a:r>
              <a:rPr lang="ru-RU" sz="2900" b="1" dirty="0" smtClean="0"/>
              <a:t>5.Алмазное упрочнение и </a:t>
            </a:r>
            <a:r>
              <a:rPr lang="ru-RU" sz="2900" b="1" dirty="0" err="1" smtClean="0"/>
              <a:t>выглаживание</a:t>
            </a:r>
            <a:r>
              <a:rPr lang="ru-RU" sz="2900" b="1" dirty="0" smtClean="0"/>
              <a:t>.</a:t>
            </a:r>
            <a:r>
              <a:rPr lang="ru-RU" sz="2900" dirty="0" smtClean="0"/>
              <a:t> Инструмент – кристалл алмаза, имеющий сферическую рабочую часть. Алмаз заделан в оправку. Усилие прижима создается тарированной пружиной. Шлифование создает в поверхностном слое остаточные растягивающие напряжения, которые компенсируются сжимающими напряжениями после алмазного </a:t>
            </a:r>
            <a:r>
              <a:rPr lang="ru-RU" sz="2900" dirty="0" err="1" smtClean="0"/>
              <a:t>выглаживания</a:t>
            </a:r>
            <a:r>
              <a:rPr lang="ru-RU" sz="2900" dirty="0" smtClean="0"/>
              <a:t>.</a:t>
            </a:r>
          </a:p>
          <a:p>
            <a:r>
              <a:rPr lang="ru-RU" sz="2900" b="1" dirty="0" smtClean="0"/>
              <a:t>6.Дорнование</a:t>
            </a:r>
            <a:r>
              <a:rPr lang="ru-RU" sz="2900" dirty="0" smtClean="0"/>
              <a:t> – применяется для упрочнения и повышения точности и чистоты обработки внутренних поверхностей деталей. Суть процесса заключается в проталкивании или протягивании специальной оправки (дорна) или шарика через отверстие. Качество обработки зависит от величины натяга между инструментом и поверхностью детали. Скорость перемещения инструмента составляет 0,04-0,12 м/с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4234B-0ECB-40A4-A5DE-4EB58A887B19}" type="datetime1">
              <a:rPr lang="ru-RU" smtClean="0"/>
              <a:pPr/>
              <a:t>01.10.2019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BF38-E233-41EF-A9E2-1989F52FA540}" type="slidenum">
              <a:rPr lang="ru-RU" smtClean="0"/>
              <a:pPr/>
              <a:t>104</a:t>
            </a:fld>
            <a:endParaRPr lang="ru-RU"/>
          </a:p>
        </p:txBody>
      </p:sp>
      <p:sp>
        <p:nvSpPr>
          <p:cNvPr id="6" name="Заголовок 4"/>
          <p:cNvSpPr>
            <a:spLocks noGrp="1"/>
          </p:cNvSpPr>
          <p:nvPr>
            <p:ph type="title"/>
          </p:nvPr>
        </p:nvSpPr>
        <p:spPr>
          <a:xfrm>
            <a:off x="467544" y="260648"/>
            <a:ext cx="8435280" cy="77809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dirty="0" smtClean="0"/>
              <a:t>Способы повышения износостойкости и долговечности деталей</a:t>
            </a:r>
            <a:endParaRPr lang="ru-RU" sz="24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9124</TotalTime>
  <Words>1621</Words>
  <Application>Microsoft Office PowerPoint</Application>
  <PresentationFormat>Экран (4:3)</PresentationFormat>
  <Paragraphs>391</Paragraphs>
  <Slides>104</Slides>
  <Notes>0</Notes>
  <HiddenSlides>0</HiddenSlides>
  <MMClips>1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3</vt:i4>
      </vt:variant>
      <vt:variant>
        <vt:lpstr>Заголовки слайдов</vt:lpstr>
      </vt:variant>
      <vt:variant>
        <vt:i4>104</vt:i4>
      </vt:variant>
    </vt:vector>
  </HeadingPairs>
  <TitlesOfParts>
    <vt:vector size="108" baseType="lpstr">
      <vt:lpstr>Открытая</vt:lpstr>
      <vt:lpstr>Формула</vt:lpstr>
      <vt:lpstr>Документ</vt:lpstr>
      <vt:lpstr>Equation</vt:lpstr>
      <vt:lpstr>Прочность элементов оборудования</vt:lpstr>
      <vt:lpstr>Основные понятия и определения</vt:lpstr>
      <vt:lpstr>Тема №6 Прочность элементов оборудования 6.1.Критерии прочности и работоспособности деталей</vt:lpstr>
      <vt:lpstr>Тема №6 Прочность элементов оборудования 6.1.Критерии прочности и работоспособности деталей</vt:lpstr>
      <vt:lpstr>Тема №6 Прочность элементов оборудования 6.1.Критерии прочности и работоспособности деталей</vt:lpstr>
      <vt:lpstr>Презентация PowerPoint</vt:lpstr>
      <vt:lpstr>Тема №6 Прочность элементов оборудования 6.1.Критерии прочности и работоспособности деталей</vt:lpstr>
      <vt:lpstr>Тема №6 Прочность элементов оборудования 6.1.Критерии прочности и работоспособности деталей</vt:lpstr>
      <vt:lpstr>Тема №6 Прочность элементов оборудования 6.1.Критерии прочности и работоспособности деталей</vt:lpstr>
      <vt:lpstr>Тема №6 Прочность элементов оборудования 6.1.Критерии прочности и работоспособности деталей</vt:lpstr>
      <vt:lpstr>Тема №6 Прочность элементов оборудования 6.1.Критерии прочности и работоспособности деталей</vt:lpstr>
      <vt:lpstr>Тема №6 Прочность элементов оборудования 6.1.Критерии прочности и работоспособности деталей</vt:lpstr>
      <vt:lpstr>Тема №6 Прочность элементов оборудования 6.1.Критерии прочности и работоспособности деталей</vt:lpstr>
      <vt:lpstr>Тема №6 Прочность элементов оборудования 6.1.Критерии прочности и работоспособности деталей</vt:lpstr>
      <vt:lpstr>Тема №6 Прочность элементов оборудования 6.2.Постановка задачи прочностного расчета, разработка расчетной модели</vt:lpstr>
      <vt:lpstr>Тема №6 Прочность элементов оборудования 6.2.Постановка задачи прочностного расчета, разработка расчетной модели</vt:lpstr>
      <vt:lpstr>Тема №6 Прочность элементов оборудования 6.2.Постановка задачи прочностного расчета, разработка расчетной модели</vt:lpstr>
      <vt:lpstr>Тема №6 Прочность элементов оборудования 6.2.Постановка задачи прочностного расчета, разработка расчетной модели</vt:lpstr>
      <vt:lpstr>Тема №6 Прочность элементов оборудования 6.2.Постановка задачи прочностного расчета, разработка расчетной модели</vt:lpstr>
      <vt:lpstr>Тема №6 Прочность элементов оборудования 6.2.Постановка задачи прочностного расчета, разработка расчетной модели</vt:lpstr>
      <vt:lpstr>Тема №6 Прочность элементов оборудования 6.2.Постановка задачи прочностного расчета, разработка расчетной модели</vt:lpstr>
      <vt:lpstr>Презентация PowerPoint</vt:lpstr>
      <vt:lpstr>Презентация PowerPoint</vt:lpstr>
      <vt:lpstr>Презентация PowerPoint</vt:lpstr>
      <vt:lpstr>Презентация PowerPoint</vt:lpstr>
      <vt:lpstr>Расчет на устойчивость</vt:lpstr>
      <vt:lpstr>Расчет на устойчивость</vt:lpstr>
      <vt:lpstr>Расчет на устойчивость</vt:lpstr>
      <vt:lpstr>Расчет на устойчивость</vt:lpstr>
      <vt:lpstr>Расчет на устойчивость</vt:lpstr>
      <vt:lpstr>Презентация PowerPoint</vt:lpstr>
      <vt:lpstr>Расчет на устойчивость</vt:lpstr>
      <vt:lpstr>Расчет на устойчивость</vt:lpstr>
      <vt:lpstr>Расчет на устойчивость</vt:lpstr>
      <vt:lpstr>Расчет на устойчивость</vt:lpstr>
      <vt:lpstr>Расчет на устойчивость</vt:lpstr>
      <vt:lpstr>Расчет на устойчивость</vt:lpstr>
      <vt:lpstr>Расчет на устойчивость</vt:lpstr>
      <vt:lpstr>Расчет на устойчивость</vt:lpstr>
      <vt:lpstr>Расчет на устойчивость</vt:lpstr>
      <vt:lpstr>Расчет на устойчивость</vt:lpstr>
      <vt:lpstr>Укрепление отверстий</vt:lpstr>
      <vt:lpstr>Укрепление отверстий</vt:lpstr>
      <vt:lpstr>Укрепление отверстий</vt:lpstr>
      <vt:lpstr>Укрепление отверстий</vt:lpstr>
      <vt:lpstr>Презентация PowerPoint</vt:lpstr>
      <vt:lpstr>Укрепление отверстий</vt:lpstr>
      <vt:lpstr>Укрепление отверстий</vt:lpstr>
      <vt:lpstr>Укрепление отверстий</vt:lpstr>
      <vt:lpstr>Презентация PowerPoint</vt:lpstr>
      <vt:lpstr>Укрепление отверстий</vt:lpstr>
      <vt:lpstr>Укрепление отверстий</vt:lpstr>
      <vt:lpstr>Укрепление отверстий</vt:lpstr>
      <vt:lpstr>Укрепление отверстий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Краевой эффект</vt:lpstr>
      <vt:lpstr>Презентация PowerPoint</vt:lpstr>
      <vt:lpstr>Краевая задача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Тема №6 Прочность элементов оборудования 6.1.Критерии прочности и работоспособности деталей</vt:lpstr>
      <vt:lpstr>Тема №6 Прочность элементов оборудования 6.1.Критерии прочности и работоспособности деталей</vt:lpstr>
      <vt:lpstr>Тема №6 Прочность элементов оборудования 6.1.Критерии прочности и работоспособности деталей</vt:lpstr>
      <vt:lpstr>Способы повышения износостойкости и долговечности деталей</vt:lpstr>
      <vt:lpstr>Способы повышения износостойкости и долговечности деталей</vt:lpstr>
      <vt:lpstr>Способы повышения износостойкости и долговечности деталей</vt:lpstr>
      <vt:lpstr>Способы повышения износостойкости и долговечности деталей</vt:lpstr>
      <vt:lpstr>Способы повышения износостойкости и долговечности деталей</vt:lpstr>
      <vt:lpstr>Способы повышения износостойкости и долговечности деталей</vt:lpstr>
      <vt:lpstr>Способы повышения износостойкости и долговечности деталей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Serg</dc:creator>
  <cp:lastModifiedBy>Дарья Алонцева</cp:lastModifiedBy>
  <cp:revision>266</cp:revision>
  <dcterms:created xsi:type="dcterms:W3CDTF">2015-11-24T04:37:39Z</dcterms:created>
  <dcterms:modified xsi:type="dcterms:W3CDTF">2019-10-01T06:40:18Z</dcterms:modified>
</cp:coreProperties>
</file>